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27127F-CEE8-4CA0-90D7-099018EEE5D1}" v="1" dt="2020-10-21T08:15:45.23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1364"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D98ED-D2F4-485E-97BD-9003FAF8252E}" type="datetimeFigureOut">
              <a:rPr lang="fr-FR" smtClean="0"/>
              <a:pPr/>
              <a:t>17/06/2021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62DCF4-1B04-466C-A870-936E27ADA243}" type="slidenum">
              <a:rPr lang="fr-FR" smtClean="0"/>
              <a:pPr/>
              <a:t>‹N°›</a:t>
            </a:fld>
            <a:endParaRPr lang="fr-FR"/>
          </a:p>
        </p:txBody>
      </p:sp>
    </p:spTree>
    <p:extLst>
      <p:ext uri="{BB962C8B-B14F-4D97-AF65-F5344CB8AC3E}">
        <p14:creationId xmlns:p14="http://schemas.microsoft.com/office/powerpoint/2010/main" xmlns="" val="1922852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19158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443766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AFDF2-11D8-4CC7-ABA5-CC29751A887B}"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645698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853932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645912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448935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4100334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16465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10387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397375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100365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345227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356893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97504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400845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D8BEE5B-90BA-4F65-BD96-5524567A93D0}" type="datetimeFigureOut">
              <a:rPr lang="fr-FR" smtClean="0"/>
              <a:pPr/>
              <a:t>17/06/2021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89817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D8BEE5B-90BA-4F65-BD96-5524567A93D0}" type="datetimeFigureOut">
              <a:rPr lang="fr-FR" smtClean="0"/>
              <a:pPr/>
              <a:t>17/06/2021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DAFDF2-11D8-4CC7-ABA5-CC29751A887B}" type="slidenum">
              <a:rPr lang="fr-FR" smtClean="0"/>
              <a:pPr/>
              <a:t>‹N°›</a:t>
            </a:fld>
            <a:endParaRPr lang="fr-FR"/>
          </a:p>
        </p:txBody>
      </p:sp>
    </p:spTree>
    <p:extLst>
      <p:ext uri="{BB962C8B-B14F-4D97-AF65-F5344CB8AC3E}">
        <p14:creationId xmlns:p14="http://schemas.microsoft.com/office/powerpoint/2010/main" xmlns="" val="290134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F34F9472-3C6B-49BE-8186-DE5F7EAFAEBC}"/>
              </a:ext>
            </a:extLst>
          </p:cNvPr>
          <p:cNvPicPr>
            <a:picLocks noChangeAspect="1"/>
          </p:cNvPicPr>
          <p:nvPr/>
        </p:nvPicPr>
        <p:blipFill>
          <a:blip r:embed="rId2" cstate="print"/>
          <a:stretch>
            <a:fillRect/>
          </a:stretch>
        </p:blipFill>
        <p:spPr>
          <a:xfrm>
            <a:off x="790091" y="164987"/>
            <a:ext cx="1149545" cy="1149545"/>
          </a:xfrm>
          <a:prstGeom prst="rect">
            <a:avLst/>
          </a:prstGeom>
        </p:spPr>
      </p:pic>
      <p:sp>
        <p:nvSpPr>
          <p:cNvPr id="3" name="ZoneTexte 2"/>
          <p:cNvSpPr txBox="1"/>
          <p:nvPr/>
        </p:nvSpPr>
        <p:spPr>
          <a:xfrm>
            <a:off x="1939636" y="2364207"/>
            <a:ext cx="10252364" cy="830997"/>
          </a:xfrm>
          <a:prstGeom prst="rect">
            <a:avLst/>
          </a:prstGeom>
          <a:noFill/>
        </p:spPr>
        <p:txBody>
          <a:bodyPr wrap="square" rtlCol="0">
            <a:spAutoFit/>
          </a:bodyPr>
          <a:lstStyle/>
          <a:p>
            <a:r>
              <a:rPr lang="fr-FR" sz="2400" b="1" dirty="0" smtClean="0"/>
              <a:t>STAGE EN MILIEU PROFESSIONNEL  </a:t>
            </a:r>
          </a:p>
          <a:p>
            <a:endParaRPr lang="fr-FR" sz="2400" b="1" dirty="0"/>
          </a:p>
        </p:txBody>
      </p:sp>
      <p:pic>
        <p:nvPicPr>
          <p:cNvPr id="6" name="Imag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62700" y="3943350"/>
            <a:ext cx="5829300" cy="2914650"/>
          </a:xfrm>
          <a:prstGeom prst="rect">
            <a:avLst/>
          </a:prstGeom>
        </p:spPr>
      </p:pic>
      <p:sp>
        <p:nvSpPr>
          <p:cNvPr id="7" name="ZoneTexte 6"/>
          <p:cNvSpPr txBox="1"/>
          <p:nvPr/>
        </p:nvSpPr>
        <p:spPr>
          <a:xfrm>
            <a:off x="180109" y="6483927"/>
            <a:ext cx="6165273" cy="374073"/>
          </a:xfrm>
          <a:prstGeom prst="rect">
            <a:avLst/>
          </a:prstGeom>
          <a:noFill/>
        </p:spPr>
        <p:txBody>
          <a:bodyPr wrap="square" rtlCol="0">
            <a:spAutoFit/>
          </a:bodyPr>
          <a:lstStyle/>
          <a:p>
            <a:r>
              <a:rPr lang="fr-FR" b="1" dirty="0" smtClean="0"/>
              <a:t>Séminaire académique 12 mai 2021</a:t>
            </a:r>
            <a:endParaRPr lang="fr-FR" b="1" dirty="0"/>
          </a:p>
        </p:txBody>
      </p:sp>
      <p:sp>
        <p:nvSpPr>
          <p:cNvPr id="8" name="Titre 7"/>
          <p:cNvSpPr>
            <a:spLocks noGrp="1"/>
          </p:cNvSpPr>
          <p:nvPr>
            <p:ph type="ctrTitle"/>
          </p:nvPr>
        </p:nvSpPr>
        <p:spPr>
          <a:xfrm>
            <a:off x="1939636" y="1314532"/>
            <a:ext cx="10252364" cy="872836"/>
          </a:xfrm>
        </p:spPr>
        <p:txBody>
          <a:bodyPr>
            <a:normAutofit/>
          </a:bodyPr>
          <a:lstStyle/>
          <a:p>
            <a:r>
              <a:rPr lang="fr-FR" sz="4800" b="1" dirty="0" smtClean="0">
                <a:solidFill>
                  <a:schemeClr val="bg2">
                    <a:lumMod val="75000"/>
                  </a:schemeClr>
                </a:solidFill>
                <a:effectLst>
                  <a:outerShdw blurRad="38100" dist="38100" dir="2700000" algn="tl">
                    <a:srgbClr val="000000">
                      <a:alpha val="43137"/>
                    </a:srgbClr>
                  </a:outerShdw>
                </a:effectLst>
              </a:rPr>
              <a:t>BTS ÉLECTROTECHNIQUE</a:t>
            </a:r>
            <a:endParaRPr lang="fr-FR" sz="4800" b="1" dirty="0">
              <a:solidFill>
                <a:schemeClr val="bg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01953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3677" y="554182"/>
            <a:ext cx="9708323" cy="581891"/>
          </a:xfrm>
        </p:spPr>
        <p:txBody>
          <a:bodyPr>
            <a:normAutofit fontScale="90000"/>
          </a:bodyPr>
          <a:lstStyle/>
          <a:p>
            <a:r>
              <a:rPr lang="fr-FR" dirty="0" smtClean="0"/>
              <a:t>Cadrage institutionnel</a:t>
            </a:r>
            <a:endParaRPr lang="fr-FR" dirty="0"/>
          </a:p>
        </p:txBody>
      </p:sp>
      <p:sp>
        <p:nvSpPr>
          <p:cNvPr id="3" name="Espace réservé du contenu 2"/>
          <p:cNvSpPr>
            <a:spLocks noGrp="1"/>
          </p:cNvSpPr>
          <p:nvPr>
            <p:ph idx="1"/>
          </p:nvPr>
        </p:nvSpPr>
        <p:spPr>
          <a:xfrm>
            <a:off x="2483678" y="1981199"/>
            <a:ext cx="9708322" cy="5708073"/>
          </a:xfrm>
        </p:spPr>
        <p:txBody>
          <a:bodyPr>
            <a:noAutofit/>
          </a:bodyPr>
          <a:lstStyle/>
          <a:p>
            <a:pPr>
              <a:lnSpc>
                <a:spcPct val="150000"/>
              </a:lnSpc>
            </a:pPr>
            <a:r>
              <a:rPr lang="fr-FR" dirty="0" smtClean="0">
                <a:solidFill>
                  <a:schemeClr val="tx1"/>
                </a:solidFill>
                <a:cs typeface="Arial" panose="020B0604020202020204" pitchFamily="34" charset="0"/>
              </a:rPr>
              <a:t>Le </a:t>
            </a:r>
            <a:r>
              <a:rPr lang="fr-FR" dirty="0">
                <a:solidFill>
                  <a:schemeClr val="tx1"/>
                </a:solidFill>
                <a:cs typeface="Arial" panose="020B0604020202020204" pitchFamily="34" charset="0"/>
              </a:rPr>
              <a:t>stage en milieu professionnel est de 6 à 8 semaines en une seule période.</a:t>
            </a:r>
          </a:p>
          <a:p>
            <a:pPr>
              <a:lnSpc>
                <a:spcPct val="150000"/>
              </a:lnSpc>
            </a:pPr>
            <a:r>
              <a:rPr lang="fr-FR" dirty="0"/>
              <a:t>Le stage </a:t>
            </a:r>
            <a:r>
              <a:rPr lang="fr-FR" dirty="0">
                <a:solidFill>
                  <a:schemeClr val="tx1"/>
                </a:solidFill>
                <a:cs typeface="Arial" panose="020B0604020202020204" pitchFamily="34" charset="0"/>
              </a:rPr>
              <a:t>en milieu professionnel </a:t>
            </a:r>
            <a:r>
              <a:rPr lang="fr-FR" dirty="0"/>
              <a:t>se déroule soit en 1</a:t>
            </a:r>
            <a:r>
              <a:rPr lang="fr-FR" baseline="30000" dirty="0"/>
              <a:t>ère</a:t>
            </a:r>
            <a:r>
              <a:rPr lang="fr-FR" dirty="0"/>
              <a:t> soit en 2</a:t>
            </a:r>
            <a:r>
              <a:rPr lang="fr-FR" baseline="30000" dirty="0"/>
              <a:t>ème</a:t>
            </a:r>
            <a:r>
              <a:rPr lang="fr-FR" dirty="0"/>
              <a:t> année. </a:t>
            </a:r>
          </a:p>
          <a:p>
            <a:pPr>
              <a:lnSpc>
                <a:spcPct val="150000"/>
              </a:lnSpc>
            </a:pPr>
            <a:r>
              <a:rPr lang="fr-FR" dirty="0">
                <a:cs typeface="Arial" panose="020B0604020202020204" pitchFamily="34" charset="0"/>
              </a:rPr>
              <a:t>L’entreprise d’accueil est représentative des activités de la filière électrotechnique. L’équipe pédagogique valide le lieu de stage et contractualise les contenus avec le tuteur de l’entreprise ou le maître d’apprentissage</a:t>
            </a:r>
            <a:r>
              <a:rPr lang="fr-FR" dirty="0" smtClean="0">
                <a:cs typeface="Arial" panose="020B0604020202020204" pitchFamily="34" charset="0"/>
              </a:rPr>
              <a:t>.</a:t>
            </a:r>
          </a:p>
          <a:p>
            <a:pPr>
              <a:lnSpc>
                <a:spcPct val="150000"/>
              </a:lnSpc>
            </a:pPr>
            <a:r>
              <a:rPr lang="fr-FR" dirty="0" smtClean="0"/>
              <a:t>L’activité </a:t>
            </a:r>
            <a:r>
              <a:rPr lang="fr-FR" dirty="0"/>
              <a:t>professionnelle ainsi que l’unité certificative choisie sont notées dans l’annexe pédagogique de la convention de stage de l’étudiant ou dans le tableau de stratégie de formation de l’apprenti</a:t>
            </a:r>
            <a:r>
              <a:rPr lang="fr-FR" dirty="0" smtClean="0"/>
              <a:t>.</a:t>
            </a:r>
          </a:p>
          <a:p>
            <a:pPr marL="0" indent="0">
              <a:lnSpc>
                <a:spcPct val="150000"/>
              </a:lnSpc>
              <a:buNone/>
            </a:pPr>
            <a:r>
              <a:rPr lang="fr-FR" b="1" dirty="0">
                <a:cs typeface="Arial" panose="020B0604020202020204" pitchFamily="34" charset="0"/>
              </a:rPr>
              <a:t>Voir Annexe IIIb stage </a:t>
            </a:r>
          </a:p>
          <a:p>
            <a:pPr>
              <a:lnSpc>
                <a:spcPct val="150000"/>
              </a:lnSpc>
            </a:pPr>
            <a:endParaRPr lang="fr-FR" dirty="0"/>
          </a:p>
          <a:p>
            <a:endParaRPr lang="fr-FR" dirty="0">
              <a:cs typeface="Arial" panose="020B0604020202020204" pitchFamily="34" charset="0"/>
            </a:endParaRPr>
          </a:p>
          <a:p>
            <a:endParaRPr lang="fr-FR" dirty="0" smtClean="0">
              <a:latin typeface="+mj-lt"/>
            </a:endParaRPr>
          </a:p>
        </p:txBody>
      </p:sp>
    </p:spTree>
    <p:extLst>
      <p:ext uri="{BB962C8B-B14F-4D97-AF65-F5344CB8AC3E}">
        <p14:creationId xmlns:p14="http://schemas.microsoft.com/office/powerpoint/2010/main" xmlns="" val="3034528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9964" y="574955"/>
            <a:ext cx="9708323" cy="1149926"/>
          </a:xfrm>
        </p:spPr>
        <p:txBody>
          <a:bodyPr>
            <a:normAutofit fontScale="90000"/>
          </a:bodyPr>
          <a:lstStyle/>
          <a:p>
            <a:r>
              <a:rPr lang="fr-FR" dirty="0" smtClean="0"/>
              <a:t>Épreuve et sous-épreuves adossées au stage ou à la formation en entreprise</a:t>
            </a:r>
            <a:endParaRPr lang="fr-FR" dirty="0"/>
          </a:p>
        </p:txBody>
      </p:sp>
      <p:sp>
        <p:nvSpPr>
          <p:cNvPr id="5" name="Rectangle : carré corné 7">
            <a:extLst>
              <a:ext uri="{FF2B5EF4-FFF2-40B4-BE49-F238E27FC236}">
                <a16:creationId xmlns:a16="http://schemas.microsoft.com/office/drawing/2014/main" xmlns="" id="{E4DE2F73-255C-4604-8F28-A09BB78C0DC7}"/>
              </a:ext>
            </a:extLst>
          </p:cNvPr>
          <p:cNvSpPr/>
          <p:nvPr/>
        </p:nvSpPr>
        <p:spPr>
          <a:xfrm rot="21039809">
            <a:off x="1973680" y="1838249"/>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600" b="1" dirty="0" smtClean="0">
                <a:cs typeface="Calibri"/>
              </a:rPr>
              <a:t>E2</a:t>
            </a:r>
          </a:p>
          <a:p>
            <a:pPr algn="ctr"/>
            <a:r>
              <a:rPr lang="fr-FR" sz="1600" dirty="0" smtClean="0">
                <a:cs typeface="Calibri"/>
              </a:rPr>
              <a:t>2</a:t>
            </a:r>
            <a:r>
              <a:rPr lang="fr-FR" sz="1600" baseline="30000" dirty="0" smtClean="0">
                <a:cs typeface="Calibri"/>
              </a:rPr>
              <a:t>ème</a:t>
            </a:r>
            <a:r>
              <a:rPr lang="fr-FR" sz="1600" dirty="0" smtClean="0">
                <a:cs typeface="Calibri"/>
              </a:rPr>
              <a:t> situation d’évaluation pouvant être associée au stage</a:t>
            </a:r>
          </a:p>
          <a:p>
            <a:pPr algn="ctr"/>
            <a:endParaRPr lang="fr-FR" dirty="0"/>
          </a:p>
        </p:txBody>
      </p:sp>
      <p:sp>
        <p:nvSpPr>
          <p:cNvPr id="6" name="Rectangle : carré corné 7">
            <a:extLst>
              <a:ext uri="{FF2B5EF4-FFF2-40B4-BE49-F238E27FC236}">
                <a16:creationId xmlns:a16="http://schemas.microsoft.com/office/drawing/2014/main" xmlns="" id="{E4DE2F73-255C-4604-8F28-A09BB78C0DC7}"/>
              </a:ext>
            </a:extLst>
          </p:cNvPr>
          <p:cNvSpPr/>
          <p:nvPr/>
        </p:nvSpPr>
        <p:spPr>
          <a:xfrm rot="21039809">
            <a:off x="3995389" y="1838246"/>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cs typeface="Calibri"/>
              </a:rPr>
              <a:t>E51</a:t>
            </a:r>
          </a:p>
          <a:p>
            <a:pPr algn="ctr"/>
            <a:r>
              <a:rPr lang="fr-FR" sz="1600" dirty="0" smtClean="0">
                <a:cs typeface="Calibri"/>
              </a:rPr>
              <a:t>Analyse -diagnostic ou maintenance</a:t>
            </a:r>
          </a:p>
        </p:txBody>
      </p:sp>
      <p:sp>
        <p:nvSpPr>
          <p:cNvPr id="7" name="Rectangle : carré corné 7">
            <a:extLst>
              <a:ext uri="{FF2B5EF4-FFF2-40B4-BE49-F238E27FC236}">
                <a16:creationId xmlns:a16="http://schemas.microsoft.com/office/drawing/2014/main" xmlns="" id="{E4DE2F73-255C-4604-8F28-A09BB78C0DC7}"/>
              </a:ext>
            </a:extLst>
          </p:cNvPr>
          <p:cNvSpPr/>
          <p:nvPr/>
        </p:nvSpPr>
        <p:spPr>
          <a:xfrm rot="21039809">
            <a:off x="5917241" y="1838245"/>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cs typeface="Calibri"/>
              </a:rPr>
              <a:t>E52</a:t>
            </a:r>
            <a:r>
              <a:rPr lang="fr-FR" sz="1600" dirty="0">
                <a:cs typeface="Calibri"/>
              </a:rPr>
              <a:t> </a:t>
            </a:r>
          </a:p>
          <a:p>
            <a:pPr algn="ctr"/>
            <a:r>
              <a:rPr lang="fr-FR" sz="1600" dirty="0" smtClean="0">
                <a:cs typeface="Calibri"/>
              </a:rPr>
              <a:t>Une </a:t>
            </a:r>
            <a:r>
              <a:rPr lang="fr-FR" sz="1600" dirty="0">
                <a:cs typeface="Calibri"/>
              </a:rPr>
              <a:t>des trois phases : </a:t>
            </a:r>
            <a:r>
              <a:rPr lang="fr-FR" sz="1600" dirty="0" smtClean="0">
                <a:cs typeface="Calibri"/>
              </a:rPr>
              <a:t>organisation</a:t>
            </a:r>
            <a:r>
              <a:rPr lang="fr-FR" sz="1600" dirty="0">
                <a:cs typeface="Calibri"/>
              </a:rPr>
              <a:t>, </a:t>
            </a:r>
            <a:r>
              <a:rPr lang="fr-FR" sz="1600" dirty="0" smtClean="0">
                <a:cs typeface="Calibri"/>
              </a:rPr>
              <a:t>pilotage,  réception</a:t>
            </a:r>
            <a:endParaRPr lang="fr-FR" sz="1600" dirty="0"/>
          </a:p>
        </p:txBody>
      </p:sp>
      <p:sp>
        <p:nvSpPr>
          <p:cNvPr id="8" name="Rectangle : carré corné 7">
            <a:extLst>
              <a:ext uri="{FF2B5EF4-FFF2-40B4-BE49-F238E27FC236}">
                <a16:creationId xmlns:a16="http://schemas.microsoft.com/office/drawing/2014/main" xmlns="" id="{E4DE2F73-255C-4604-8F28-A09BB78C0DC7}"/>
              </a:ext>
            </a:extLst>
          </p:cNvPr>
          <p:cNvSpPr/>
          <p:nvPr/>
        </p:nvSpPr>
        <p:spPr>
          <a:xfrm rot="21039809">
            <a:off x="7839095" y="1838248"/>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cs typeface="Calibri"/>
              </a:rPr>
              <a:t>E61</a:t>
            </a:r>
          </a:p>
          <a:p>
            <a:pPr algn="ctr"/>
            <a:r>
              <a:rPr lang="fr-FR" sz="1600" dirty="0" smtClean="0">
                <a:cs typeface="Calibri"/>
              </a:rPr>
              <a:t>1</a:t>
            </a:r>
            <a:r>
              <a:rPr lang="fr-FR" sz="1600" baseline="30000" dirty="0" smtClean="0">
                <a:cs typeface="Calibri"/>
              </a:rPr>
              <a:t>er</a:t>
            </a:r>
            <a:r>
              <a:rPr lang="fr-FR" sz="1600" dirty="0" smtClean="0">
                <a:cs typeface="Calibri"/>
              </a:rPr>
              <a:t> temps : </a:t>
            </a:r>
          </a:p>
          <a:p>
            <a:pPr algn="ctr"/>
            <a:r>
              <a:rPr lang="fr-FR" sz="1600" dirty="0" smtClean="0">
                <a:cs typeface="Calibri"/>
              </a:rPr>
              <a:t>étude détaillée</a:t>
            </a:r>
          </a:p>
          <a:p>
            <a:pPr algn="ctr"/>
            <a:endParaRPr lang="fr-FR" sz="1600" dirty="0"/>
          </a:p>
        </p:txBody>
      </p:sp>
      <p:sp>
        <p:nvSpPr>
          <p:cNvPr id="9" name="Rectangle : carré corné 7">
            <a:extLst>
              <a:ext uri="{FF2B5EF4-FFF2-40B4-BE49-F238E27FC236}">
                <a16:creationId xmlns:a16="http://schemas.microsoft.com/office/drawing/2014/main" xmlns="" id="{E4DE2F73-255C-4604-8F28-A09BB78C0DC7}"/>
              </a:ext>
            </a:extLst>
          </p:cNvPr>
          <p:cNvSpPr/>
          <p:nvPr/>
        </p:nvSpPr>
        <p:spPr>
          <a:xfrm rot="21039809">
            <a:off x="9860802" y="1838246"/>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cs typeface="Calibri"/>
              </a:rPr>
              <a:t>E62</a:t>
            </a:r>
          </a:p>
          <a:p>
            <a:pPr algn="ctr"/>
            <a:r>
              <a:rPr lang="fr-FR" sz="1600" dirty="0" smtClean="0">
                <a:cs typeface="Calibri"/>
              </a:rPr>
              <a:t>1</a:t>
            </a:r>
            <a:r>
              <a:rPr lang="fr-FR" sz="1600" baseline="30000" dirty="0" smtClean="0">
                <a:cs typeface="Calibri"/>
              </a:rPr>
              <a:t>er</a:t>
            </a:r>
            <a:r>
              <a:rPr lang="fr-FR" sz="1600" dirty="0" smtClean="0">
                <a:cs typeface="Calibri"/>
              </a:rPr>
              <a:t> temps : réalisation et mise en service</a:t>
            </a:r>
            <a:endParaRPr lang="fr-FR" dirty="0"/>
          </a:p>
        </p:txBody>
      </p:sp>
      <p:sp>
        <p:nvSpPr>
          <p:cNvPr id="17" name="ZoneTexte 16"/>
          <p:cNvSpPr txBox="1"/>
          <p:nvPr/>
        </p:nvSpPr>
        <p:spPr>
          <a:xfrm>
            <a:off x="1846172" y="4168728"/>
            <a:ext cx="10345828" cy="2308324"/>
          </a:xfrm>
          <a:prstGeom prst="rect">
            <a:avLst/>
          </a:prstGeom>
          <a:noFill/>
        </p:spPr>
        <p:txBody>
          <a:bodyPr wrap="square" rtlCol="0">
            <a:spAutoFit/>
          </a:bodyPr>
          <a:lstStyle/>
          <a:p>
            <a:r>
              <a:rPr lang="fr-FR" b="1" dirty="0" smtClean="0"/>
              <a:t>E2</a:t>
            </a:r>
          </a:p>
          <a:p>
            <a:pPr marL="285750" indent="-285750">
              <a:lnSpc>
                <a:spcPct val="150000"/>
              </a:lnSpc>
              <a:buFont typeface="Wingdings" panose="05000000000000000000" pitchFamily="2" charset="2"/>
              <a:buChar char="§"/>
            </a:pPr>
            <a:r>
              <a:rPr lang="fr-FR" dirty="0" smtClean="0"/>
              <a:t>L’épreuve prend appui sur trois documents </a:t>
            </a:r>
            <a:r>
              <a:rPr lang="fr-FR" dirty="0"/>
              <a:t>en langue anglaise d’une page chacun, qui illustrent le thème du stage et annexés au </a:t>
            </a:r>
            <a:r>
              <a:rPr lang="fr-FR" dirty="0" smtClean="0"/>
              <a:t>rapport ; </a:t>
            </a:r>
          </a:p>
          <a:p>
            <a:pPr marL="285750" indent="-285750">
              <a:lnSpc>
                <a:spcPct val="150000"/>
              </a:lnSpc>
              <a:buFont typeface="Wingdings" panose="05000000000000000000" pitchFamily="2" charset="2"/>
              <a:buChar char="§"/>
            </a:pPr>
            <a:r>
              <a:rPr lang="fr-FR" dirty="0" smtClean="0"/>
              <a:t>La soutenance en établissement : 5 min d’expression orale en continu et 10 min d’expression orale en interaction. </a:t>
            </a:r>
          </a:p>
          <a:p>
            <a:endParaRPr lang="fr-FR" b="1" dirty="0" smtClean="0"/>
          </a:p>
        </p:txBody>
      </p:sp>
    </p:spTree>
    <p:extLst>
      <p:ext uri="{BB962C8B-B14F-4D97-AF65-F5344CB8AC3E}">
        <p14:creationId xmlns:p14="http://schemas.microsoft.com/office/powerpoint/2010/main" xmlns="" val="1269445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9964" y="574955"/>
            <a:ext cx="9708323" cy="1149926"/>
          </a:xfrm>
        </p:spPr>
        <p:txBody>
          <a:bodyPr>
            <a:normAutofit fontScale="90000"/>
          </a:bodyPr>
          <a:lstStyle/>
          <a:p>
            <a:r>
              <a:rPr lang="fr-FR" dirty="0" smtClean="0"/>
              <a:t>Épreuve et sous-épreuves adossées au stage ou à la formation en entreprise</a:t>
            </a:r>
            <a:endParaRPr lang="fr-FR" dirty="0"/>
          </a:p>
        </p:txBody>
      </p:sp>
      <p:sp>
        <p:nvSpPr>
          <p:cNvPr id="5" name="Rectangle : carré corné 7">
            <a:extLst>
              <a:ext uri="{FF2B5EF4-FFF2-40B4-BE49-F238E27FC236}">
                <a16:creationId xmlns:a16="http://schemas.microsoft.com/office/drawing/2014/main" xmlns="" id="{E4DE2F73-255C-4604-8F28-A09BB78C0DC7}"/>
              </a:ext>
            </a:extLst>
          </p:cNvPr>
          <p:cNvSpPr/>
          <p:nvPr/>
        </p:nvSpPr>
        <p:spPr>
          <a:xfrm rot="21039809">
            <a:off x="1973680" y="1838249"/>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600" b="1" dirty="0" smtClean="0">
                <a:cs typeface="Calibri"/>
              </a:rPr>
              <a:t>E2</a:t>
            </a:r>
          </a:p>
          <a:p>
            <a:pPr algn="ctr"/>
            <a:r>
              <a:rPr lang="fr-FR" sz="1600" dirty="0" smtClean="0">
                <a:cs typeface="Calibri"/>
              </a:rPr>
              <a:t>2</a:t>
            </a:r>
            <a:r>
              <a:rPr lang="fr-FR" sz="1600" baseline="30000" dirty="0" smtClean="0">
                <a:cs typeface="Calibri"/>
              </a:rPr>
              <a:t>ème</a:t>
            </a:r>
            <a:r>
              <a:rPr lang="fr-FR" sz="1600" dirty="0" smtClean="0">
                <a:cs typeface="Calibri"/>
              </a:rPr>
              <a:t> situation d’évaluation pouvant être associée au stage</a:t>
            </a:r>
          </a:p>
          <a:p>
            <a:pPr algn="ctr"/>
            <a:endParaRPr lang="fr-FR" dirty="0"/>
          </a:p>
        </p:txBody>
      </p:sp>
      <p:sp>
        <p:nvSpPr>
          <p:cNvPr id="6" name="Rectangle : carré corné 7">
            <a:extLst>
              <a:ext uri="{FF2B5EF4-FFF2-40B4-BE49-F238E27FC236}">
                <a16:creationId xmlns:a16="http://schemas.microsoft.com/office/drawing/2014/main" xmlns="" id="{E4DE2F73-255C-4604-8F28-A09BB78C0DC7}"/>
              </a:ext>
            </a:extLst>
          </p:cNvPr>
          <p:cNvSpPr/>
          <p:nvPr/>
        </p:nvSpPr>
        <p:spPr>
          <a:xfrm rot="21039809">
            <a:off x="3995389" y="1838246"/>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cs typeface="Calibri"/>
              </a:rPr>
              <a:t>E51</a:t>
            </a:r>
          </a:p>
          <a:p>
            <a:pPr algn="ctr"/>
            <a:r>
              <a:rPr lang="fr-FR" sz="1600" dirty="0" smtClean="0">
                <a:cs typeface="Calibri"/>
              </a:rPr>
              <a:t>Analyse -diagnostic ou maintenance</a:t>
            </a:r>
          </a:p>
        </p:txBody>
      </p:sp>
      <p:sp>
        <p:nvSpPr>
          <p:cNvPr id="7" name="Rectangle : carré corné 7">
            <a:extLst>
              <a:ext uri="{FF2B5EF4-FFF2-40B4-BE49-F238E27FC236}">
                <a16:creationId xmlns:a16="http://schemas.microsoft.com/office/drawing/2014/main" xmlns="" id="{E4DE2F73-255C-4604-8F28-A09BB78C0DC7}"/>
              </a:ext>
            </a:extLst>
          </p:cNvPr>
          <p:cNvSpPr/>
          <p:nvPr/>
        </p:nvSpPr>
        <p:spPr>
          <a:xfrm rot="21039809">
            <a:off x="5917241" y="1838245"/>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cs typeface="Calibri"/>
              </a:rPr>
              <a:t>E52</a:t>
            </a:r>
            <a:r>
              <a:rPr lang="fr-FR" sz="1600" dirty="0">
                <a:cs typeface="Calibri"/>
              </a:rPr>
              <a:t> </a:t>
            </a:r>
          </a:p>
          <a:p>
            <a:pPr algn="ctr"/>
            <a:r>
              <a:rPr lang="fr-FR" sz="1600" dirty="0" smtClean="0">
                <a:cs typeface="Calibri"/>
              </a:rPr>
              <a:t>Une </a:t>
            </a:r>
            <a:r>
              <a:rPr lang="fr-FR" sz="1600" dirty="0">
                <a:cs typeface="Calibri"/>
              </a:rPr>
              <a:t>des trois phases : </a:t>
            </a:r>
            <a:r>
              <a:rPr lang="fr-FR" sz="1600" dirty="0" smtClean="0">
                <a:cs typeface="Calibri"/>
              </a:rPr>
              <a:t>organisation</a:t>
            </a:r>
            <a:r>
              <a:rPr lang="fr-FR" sz="1600" dirty="0">
                <a:cs typeface="Calibri"/>
              </a:rPr>
              <a:t>, </a:t>
            </a:r>
            <a:r>
              <a:rPr lang="fr-FR" sz="1600" dirty="0" smtClean="0">
                <a:cs typeface="Calibri"/>
              </a:rPr>
              <a:t>pilotage,  réception</a:t>
            </a:r>
            <a:endParaRPr lang="fr-FR" sz="1600" dirty="0"/>
          </a:p>
        </p:txBody>
      </p:sp>
      <p:sp>
        <p:nvSpPr>
          <p:cNvPr id="8" name="Rectangle : carré corné 7">
            <a:extLst>
              <a:ext uri="{FF2B5EF4-FFF2-40B4-BE49-F238E27FC236}">
                <a16:creationId xmlns:a16="http://schemas.microsoft.com/office/drawing/2014/main" xmlns="" id="{E4DE2F73-255C-4604-8F28-A09BB78C0DC7}"/>
              </a:ext>
            </a:extLst>
          </p:cNvPr>
          <p:cNvSpPr/>
          <p:nvPr/>
        </p:nvSpPr>
        <p:spPr>
          <a:xfrm rot="21039809">
            <a:off x="7839095" y="1838248"/>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cs typeface="Calibri"/>
              </a:rPr>
              <a:t>E61</a:t>
            </a:r>
          </a:p>
          <a:p>
            <a:pPr algn="ctr"/>
            <a:r>
              <a:rPr lang="fr-FR" sz="1600" dirty="0" smtClean="0">
                <a:cs typeface="Calibri"/>
              </a:rPr>
              <a:t>1</a:t>
            </a:r>
            <a:r>
              <a:rPr lang="fr-FR" sz="1600" baseline="30000" dirty="0" smtClean="0">
                <a:cs typeface="Calibri"/>
              </a:rPr>
              <a:t>er</a:t>
            </a:r>
            <a:r>
              <a:rPr lang="fr-FR" sz="1600" dirty="0" smtClean="0">
                <a:cs typeface="Calibri"/>
              </a:rPr>
              <a:t> temps : </a:t>
            </a:r>
          </a:p>
          <a:p>
            <a:pPr algn="ctr"/>
            <a:r>
              <a:rPr lang="fr-FR" sz="1600" dirty="0" smtClean="0">
                <a:cs typeface="Calibri"/>
              </a:rPr>
              <a:t>étude détaillée</a:t>
            </a:r>
          </a:p>
          <a:p>
            <a:pPr algn="ctr"/>
            <a:endParaRPr lang="fr-FR" sz="1600" dirty="0"/>
          </a:p>
        </p:txBody>
      </p:sp>
      <p:sp>
        <p:nvSpPr>
          <p:cNvPr id="9" name="Rectangle : carré corné 7">
            <a:extLst>
              <a:ext uri="{FF2B5EF4-FFF2-40B4-BE49-F238E27FC236}">
                <a16:creationId xmlns:a16="http://schemas.microsoft.com/office/drawing/2014/main" xmlns="" id="{E4DE2F73-255C-4604-8F28-A09BB78C0DC7}"/>
              </a:ext>
            </a:extLst>
          </p:cNvPr>
          <p:cNvSpPr/>
          <p:nvPr/>
        </p:nvSpPr>
        <p:spPr>
          <a:xfrm rot="21039809">
            <a:off x="9860802" y="1838246"/>
            <a:ext cx="1538376" cy="1725283"/>
          </a:xfrm>
          <a:prstGeom prst="foldedCorner">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cs typeface="Calibri"/>
              </a:rPr>
              <a:t>E62</a:t>
            </a:r>
          </a:p>
          <a:p>
            <a:pPr algn="ctr"/>
            <a:r>
              <a:rPr lang="fr-FR" sz="1600" dirty="0" smtClean="0">
                <a:cs typeface="Calibri"/>
              </a:rPr>
              <a:t>1</a:t>
            </a:r>
            <a:r>
              <a:rPr lang="fr-FR" sz="1600" baseline="30000" dirty="0" smtClean="0">
                <a:cs typeface="Calibri"/>
              </a:rPr>
              <a:t>er</a:t>
            </a:r>
            <a:r>
              <a:rPr lang="fr-FR" sz="1600" dirty="0" smtClean="0">
                <a:cs typeface="Calibri"/>
              </a:rPr>
              <a:t> temps : réalisation et mise en service</a:t>
            </a:r>
            <a:endParaRPr lang="fr-FR" dirty="0"/>
          </a:p>
        </p:txBody>
      </p:sp>
      <p:sp>
        <p:nvSpPr>
          <p:cNvPr id="17" name="ZoneTexte 16"/>
          <p:cNvSpPr txBox="1"/>
          <p:nvPr/>
        </p:nvSpPr>
        <p:spPr>
          <a:xfrm>
            <a:off x="1842459" y="3891637"/>
            <a:ext cx="10345828" cy="2947987"/>
          </a:xfrm>
          <a:prstGeom prst="rect">
            <a:avLst/>
          </a:prstGeom>
          <a:noFill/>
        </p:spPr>
        <p:txBody>
          <a:bodyPr wrap="square" rtlCol="0">
            <a:spAutoFit/>
          </a:bodyPr>
          <a:lstStyle/>
          <a:p>
            <a:pPr>
              <a:lnSpc>
                <a:spcPct val="150000"/>
              </a:lnSpc>
            </a:pPr>
            <a:r>
              <a:rPr lang="fr-FR" b="1" dirty="0"/>
              <a:t>E51 ou E52 ou E61 ou E62</a:t>
            </a:r>
          </a:p>
          <a:p>
            <a:pPr marL="285750" indent="-285750">
              <a:lnSpc>
                <a:spcPct val="150000"/>
              </a:lnSpc>
              <a:buFont typeface="Wingdings" panose="05000000000000000000" pitchFamily="2" charset="2"/>
              <a:buChar char="§"/>
            </a:pPr>
            <a:r>
              <a:rPr lang="fr-FR" dirty="0"/>
              <a:t>La sous-épreuve prend appui sur un rapport numérique d’environ 20 pages hors annexes présentant l’entreprise, son organisation et le travail réalisé remis en fin de stage ou en fin de période de formation en entreprise ;</a:t>
            </a:r>
          </a:p>
          <a:p>
            <a:pPr marL="285750" indent="-285750">
              <a:lnSpc>
                <a:spcPct val="150000"/>
              </a:lnSpc>
              <a:buFont typeface="Wingdings" panose="05000000000000000000" pitchFamily="2" charset="2"/>
              <a:buChar char="§"/>
            </a:pPr>
            <a:r>
              <a:rPr lang="fr-FR" dirty="0"/>
              <a:t>La soutenance en entreprise : 20 min d’exposé et 20 min d’entretien ;</a:t>
            </a:r>
          </a:p>
          <a:p>
            <a:pPr marL="285750" indent="-285750">
              <a:lnSpc>
                <a:spcPct val="150000"/>
              </a:lnSpc>
              <a:buFont typeface="Wingdings" panose="05000000000000000000" pitchFamily="2" charset="2"/>
              <a:buChar char="§"/>
            </a:pPr>
            <a:r>
              <a:rPr lang="fr-FR" dirty="0"/>
              <a:t>L’évaluation certificative du stage ou de la formation en entreprise compte pour 1/3 de la note finale de la sous-épreuve retenue</a:t>
            </a:r>
            <a:r>
              <a:rPr lang="fr-FR" dirty="0" smtClean="0"/>
              <a:t>.</a:t>
            </a:r>
            <a:endParaRPr lang="fr-FR" b="1" dirty="0" smtClean="0"/>
          </a:p>
        </p:txBody>
      </p:sp>
    </p:spTree>
    <p:extLst>
      <p:ext uri="{BB962C8B-B14F-4D97-AF65-F5344CB8AC3E}">
        <p14:creationId xmlns:p14="http://schemas.microsoft.com/office/powerpoint/2010/main" xmlns="" val="845357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1049</TotalTime>
  <Words>339</Words>
  <Application>Microsoft Office PowerPoint</Application>
  <PresentationFormat>Personnalisé</PresentationFormat>
  <Paragraphs>41</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Brin</vt:lpstr>
      <vt:lpstr>BTS ÉLECTROTECHNIQUE</vt:lpstr>
      <vt:lpstr>Cadrage institutionnel</vt:lpstr>
      <vt:lpstr>Épreuve et sous-épreuves adossées au stage ou à la formation en entreprise</vt:lpstr>
      <vt:lpstr>Épreuve et sous-épreuves adossées au stage ou à la formation en entreprise</vt:lpstr>
    </vt:vector>
  </TitlesOfParts>
  <Company>Académie de Lille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BTS ÉLECTROTECHNIQUE</dc:title>
  <dc:creator/>
  <cp:lastModifiedBy>Patrick</cp:lastModifiedBy>
  <cp:revision>139</cp:revision>
  <dcterms:created xsi:type="dcterms:W3CDTF">2020-10-20T02:30:57Z</dcterms:created>
  <dcterms:modified xsi:type="dcterms:W3CDTF">2021-06-17T06:38:19Z</dcterms:modified>
</cp:coreProperties>
</file>