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9" r:id="rId2"/>
    <p:sldId id="257" r:id="rId3"/>
    <p:sldId id="263" r:id="rId4"/>
    <p:sldId id="264" r:id="rId5"/>
    <p:sldId id="265" r:id="rId6"/>
    <p:sldId id="266" r:id="rId7"/>
    <p:sldId id="267" r:id="rId8"/>
    <p:sldId id="268"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27127F-CEE8-4CA0-90D7-099018EEE5D1}" v="1" dt="2020-10-21T08:15:45.23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949" autoAdjust="0"/>
  </p:normalViewPr>
  <p:slideViewPr>
    <p:cSldViewPr snapToGrid="0">
      <p:cViewPr varScale="1">
        <p:scale>
          <a:sx n="43" d="100"/>
          <a:sy n="43" d="100"/>
        </p:scale>
        <p:origin x="-1524"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CE9E75-10AD-43B5-ABC4-6C8B30D4BD71}" type="datetimeFigureOut">
              <a:rPr lang="fr-FR" smtClean="0"/>
              <a:pPr/>
              <a:t>16/06/2021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AE5035-B166-4B0D-A587-4618D6438EC7}" type="slidenum">
              <a:rPr lang="fr-FR" smtClean="0"/>
              <a:pPr/>
              <a:t>‹N°›</a:t>
            </a:fld>
            <a:endParaRPr lang="fr-FR"/>
          </a:p>
        </p:txBody>
      </p:sp>
    </p:spTree>
    <p:extLst>
      <p:ext uri="{BB962C8B-B14F-4D97-AF65-F5344CB8AC3E}">
        <p14:creationId xmlns:p14="http://schemas.microsoft.com/office/powerpoint/2010/main" xmlns="" val="16396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0AE5035-B166-4B0D-A587-4618D6438EC7}" type="slidenum">
              <a:rPr lang="fr-FR" smtClean="0"/>
              <a:pPr/>
              <a:t>1</a:t>
            </a:fld>
            <a:endParaRPr lang="fr-FR"/>
          </a:p>
        </p:txBody>
      </p:sp>
    </p:spTree>
    <p:extLst>
      <p:ext uri="{BB962C8B-B14F-4D97-AF65-F5344CB8AC3E}">
        <p14:creationId xmlns:p14="http://schemas.microsoft.com/office/powerpoint/2010/main" xmlns="" val="872330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Une étude prospective pour identifier les besoins en emplois et les besoins en compétences pour l’ensemble de la filière électrique (200 000 nouveaux emplois d’ici 2030) notamment pour la rénovation énergétiques des bâtiments et le déploiement des ENR en raison de la PPE.</a:t>
            </a:r>
            <a:endParaRPr lang="fr-FR" dirty="0"/>
          </a:p>
        </p:txBody>
      </p:sp>
      <p:sp>
        <p:nvSpPr>
          <p:cNvPr id="4" name="Espace réservé du numéro de diapositive 3"/>
          <p:cNvSpPr>
            <a:spLocks noGrp="1"/>
          </p:cNvSpPr>
          <p:nvPr>
            <p:ph type="sldNum" sz="quarter" idx="10"/>
          </p:nvPr>
        </p:nvSpPr>
        <p:spPr/>
        <p:txBody>
          <a:bodyPr/>
          <a:lstStyle/>
          <a:p>
            <a:fld id="{90AE5035-B166-4B0D-A587-4618D6438EC7}" type="slidenum">
              <a:rPr lang="fr-FR" smtClean="0"/>
              <a:pPr/>
              <a:t>2</a:t>
            </a:fld>
            <a:endParaRPr lang="fr-FR"/>
          </a:p>
        </p:txBody>
      </p:sp>
    </p:spTree>
    <p:extLst>
      <p:ext uri="{BB962C8B-B14F-4D97-AF65-F5344CB8AC3E}">
        <p14:creationId xmlns:p14="http://schemas.microsoft.com/office/powerpoint/2010/main" xmlns="" val="1359009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0AE5035-B166-4B0D-A587-4618D6438EC7}" type="slidenum">
              <a:rPr lang="fr-FR" smtClean="0"/>
              <a:pPr/>
              <a:t>4</a:t>
            </a:fld>
            <a:endParaRPr lang="fr-FR"/>
          </a:p>
        </p:txBody>
      </p:sp>
    </p:spTree>
    <p:extLst>
      <p:ext uri="{BB962C8B-B14F-4D97-AF65-F5344CB8AC3E}">
        <p14:creationId xmlns:p14="http://schemas.microsoft.com/office/powerpoint/2010/main" xmlns="" val="965171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0AE5035-B166-4B0D-A587-4618D6438EC7}" type="slidenum">
              <a:rPr lang="fr-FR" smtClean="0"/>
              <a:pPr/>
              <a:t>8</a:t>
            </a:fld>
            <a:endParaRPr lang="fr-FR"/>
          </a:p>
        </p:txBody>
      </p:sp>
    </p:spTree>
    <p:extLst>
      <p:ext uri="{BB962C8B-B14F-4D97-AF65-F5344CB8AC3E}">
        <p14:creationId xmlns:p14="http://schemas.microsoft.com/office/powerpoint/2010/main" xmlns="" val="4099304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0AE5035-B166-4B0D-A587-4618D6438EC7}" type="slidenum">
              <a:rPr lang="fr-FR" smtClean="0"/>
              <a:pPr/>
              <a:t>9</a:t>
            </a:fld>
            <a:endParaRPr lang="fr-FR"/>
          </a:p>
        </p:txBody>
      </p:sp>
    </p:spTree>
    <p:extLst>
      <p:ext uri="{BB962C8B-B14F-4D97-AF65-F5344CB8AC3E}">
        <p14:creationId xmlns:p14="http://schemas.microsoft.com/office/powerpoint/2010/main" xmlns="" val="107569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19158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443766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DAFDF2-11D8-4CC7-ABA5-CC29751A887B}" type="slidenum">
              <a:rPr lang="fr-FR" smtClean="0"/>
              <a:pPr/>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645698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2853932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DAFDF2-11D8-4CC7-ABA5-CC29751A887B}" type="slidenum">
              <a:rPr lang="fr-FR" smtClean="0"/>
              <a:pPr/>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645912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2448935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4100334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216465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210387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3973751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1003654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345227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3568934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97504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4008455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D8BEE5B-90BA-4F65-BD96-5524567A93D0}" type="datetimeFigureOut">
              <a:rPr lang="fr-FR" smtClean="0"/>
              <a:pPr/>
              <a:t>16/06/2021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898177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D8BEE5B-90BA-4F65-BD96-5524567A93D0}" type="datetimeFigureOut">
              <a:rPr lang="fr-FR" smtClean="0"/>
              <a:pPr/>
              <a:t>16/06/2021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290134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dailymotion.com/video/x7wlfb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gimelec.fr/resultats-de-letude-emplois-et-competences-de-la-filiere-electriqu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xmlns="" id="{F34F9472-3C6B-49BE-8186-DE5F7EAFAEBC}"/>
              </a:ext>
            </a:extLst>
          </p:cNvPr>
          <p:cNvPicPr>
            <a:picLocks noChangeAspect="1"/>
          </p:cNvPicPr>
          <p:nvPr/>
        </p:nvPicPr>
        <p:blipFill>
          <a:blip r:embed="rId3" cstate="print"/>
          <a:stretch>
            <a:fillRect/>
          </a:stretch>
        </p:blipFill>
        <p:spPr>
          <a:xfrm>
            <a:off x="790091" y="164987"/>
            <a:ext cx="1149545" cy="1149545"/>
          </a:xfrm>
          <a:prstGeom prst="rect">
            <a:avLst/>
          </a:prstGeom>
        </p:spPr>
      </p:pic>
      <p:sp>
        <p:nvSpPr>
          <p:cNvPr id="3" name="ZoneTexte 2"/>
          <p:cNvSpPr txBox="1"/>
          <p:nvPr/>
        </p:nvSpPr>
        <p:spPr>
          <a:xfrm>
            <a:off x="1939636" y="2364207"/>
            <a:ext cx="10252364" cy="461665"/>
          </a:xfrm>
          <a:prstGeom prst="rect">
            <a:avLst/>
          </a:prstGeom>
          <a:noFill/>
        </p:spPr>
        <p:txBody>
          <a:bodyPr wrap="square" rtlCol="0">
            <a:spAutoFit/>
          </a:bodyPr>
          <a:lstStyle/>
          <a:p>
            <a:r>
              <a:rPr lang="fr-FR" sz="2400" b="1" dirty="0" smtClean="0"/>
              <a:t>ÉVOLUTION DES MÉTIERS DANS LA FILIÈRE ÉLECTRIQUE</a:t>
            </a:r>
            <a:endParaRPr lang="fr-FR" sz="2400" b="1" dirty="0"/>
          </a:p>
        </p:txBody>
      </p:sp>
      <p:pic>
        <p:nvPicPr>
          <p:cNvPr id="6" name="Imag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362700" y="3943350"/>
            <a:ext cx="5829300" cy="2914650"/>
          </a:xfrm>
          <a:prstGeom prst="rect">
            <a:avLst/>
          </a:prstGeom>
        </p:spPr>
      </p:pic>
      <p:sp>
        <p:nvSpPr>
          <p:cNvPr id="7" name="ZoneTexte 6"/>
          <p:cNvSpPr txBox="1"/>
          <p:nvPr/>
        </p:nvSpPr>
        <p:spPr>
          <a:xfrm>
            <a:off x="180109" y="6483927"/>
            <a:ext cx="6165273" cy="374073"/>
          </a:xfrm>
          <a:prstGeom prst="rect">
            <a:avLst/>
          </a:prstGeom>
          <a:noFill/>
        </p:spPr>
        <p:txBody>
          <a:bodyPr wrap="square" rtlCol="0">
            <a:spAutoFit/>
          </a:bodyPr>
          <a:lstStyle/>
          <a:p>
            <a:r>
              <a:rPr lang="fr-FR" b="1" dirty="0" smtClean="0"/>
              <a:t>Séminaire académique 12 mai 2021</a:t>
            </a:r>
            <a:endParaRPr lang="fr-FR" b="1" dirty="0"/>
          </a:p>
        </p:txBody>
      </p:sp>
      <p:sp>
        <p:nvSpPr>
          <p:cNvPr id="8" name="Titre 7"/>
          <p:cNvSpPr>
            <a:spLocks noGrp="1"/>
          </p:cNvSpPr>
          <p:nvPr>
            <p:ph type="ctrTitle"/>
          </p:nvPr>
        </p:nvSpPr>
        <p:spPr>
          <a:xfrm>
            <a:off x="1939636" y="1314532"/>
            <a:ext cx="10252364" cy="872836"/>
          </a:xfrm>
        </p:spPr>
        <p:txBody>
          <a:bodyPr>
            <a:normAutofit/>
          </a:bodyPr>
          <a:lstStyle/>
          <a:p>
            <a:r>
              <a:rPr lang="fr-FR" sz="4800" b="1" dirty="0" smtClean="0">
                <a:solidFill>
                  <a:schemeClr val="bg2">
                    <a:lumMod val="75000"/>
                  </a:schemeClr>
                </a:solidFill>
                <a:effectLst>
                  <a:outerShdw blurRad="38100" dist="38100" dir="2700000" algn="tl">
                    <a:srgbClr val="000000">
                      <a:alpha val="43137"/>
                    </a:srgbClr>
                  </a:outerShdw>
                </a:effectLst>
              </a:rPr>
              <a:t>BTS ÉLECTROTECHNIQUE</a:t>
            </a:r>
            <a:endParaRPr lang="fr-FR" sz="4800" b="1" dirty="0">
              <a:solidFill>
                <a:schemeClr val="bg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003468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22956" y="283261"/>
            <a:ext cx="9769044" cy="1767337"/>
          </a:xfrm>
        </p:spPr>
        <p:txBody>
          <a:bodyPr>
            <a:noAutofit/>
          </a:bodyPr>
          <a:lstStyle/>
          <a:p>
            <a:r>
              <a:rPr lang="fr-FR" dirty="0" smtClean="0">
                <a:solidFill>
                  <a:schemeClr val="tx1"/>
                </a:solidFill>
              </a:rPr>
              <a:t>EDEC FILIÈRE ÉLECTRIQUE : Engagement de Développement de l’Emploi et des Compétences de la filière </a:t>
            </a:r>
            <a:endParaRPr lang="fr-FR" dirty="0">
              <a:solidFill>
                <a:schemeClr val="tx1"/>
              </a:solidFill>
            </a:endParaRPr>
          </a:p>
        </p:txBody>
      </p:sp>
      <p:sp>
        <p:nvSpPr>
          <p:cNvPr id="4" name="Espace réservé du contenu 3"/>
          <p:cNvSpPr>
            <a:spLocks noGrp="1"/>
          </p:cNvSpPr>
          <p:nvPr>
            <p:ph idx="1"/>
          </p:nvPr>
        </p:nvSpPr>
        <p:spPr>
          <a:xfrm>
            <a:off x="2422956" y="2289652"/>
            <a:ext cx="4490461" cy="3318668"/>
          </a:xfrm>
        </p:spPr>
        <p:txBody>
          <a:bodyPr/>
          <a:lstStyle/>
          <a:p>
            <a:r>
              <a:rPr lang="fr-FR" dirty="0" smtClean="0"/>
              <a:t>Un EDEC pour adapter les emplois et les compétences liés à la </a:t>
            </a:r>
            <a:r>
              <a:rPr lang="fr-FR" dirty="0" smtClean="0">
                <a:solidFill>
                  <a:srgbClr val="FF0000"/>
                </a:solidFill>
              </a:rPr>
              <a:t>transition énergétique </a:t>
            </a:r>
            <a:r>
              <a:rPr lang="fr-FR" dirty="0" smtClean="0"/>
              <a:t>sur le territoire</a:t>
            </a:r>
          </a:p>
          <a:p>
            <a:r>
              <a:rPr lang="fr-FR" dirty="0"/>
              <a:t>L’EDEC DE LA FILIÈRE ÉLECTRIQUE s’inscrit dans le cadre de la loi de 2015 « Transition énergétique pour la croissance verte » et du volet Emplois et Compétences de la PPE (Programmation Pluriannuelle de </a:t>
            </a:r>
            <a:r>
              <a:rPr lang="fr-FR" dirty="0" smtClean="0"/>
              <a:t>l’Énergie)</a:t>
            </a:r>
          </a:p>
        </p:txBody>
      </p:sp>
      <p:pic>
        <p:nvPicPr>
          <p:cNvPr id="6" name="Image 5"/>
          <p:cNvPicPr>
            <a:picLocks noChangeAspect="1"/>
          </p:cNvPicPr>
          <p:nvPr/>
        </p:nvPicPr>
        <p:blipFill>
          <a:blip r:embed="rId3" cstate="print"/>
          <a:stretch>
            <a:fillRect/>
          </a:stretch>
        </p:blipFill>
        <p:spPr>
          <a:xfrm>
            <a:off x="8497098" y="2766247"/>
            <a:ext cx="2092599" cy="3659366"/>
          </a:xfrm>
          <a:prstGeom prst="rect">
            <a:avLst/>
          </a:prstGeom>
        </p:spPr>
      </p:pic>
      <p:sp>
        <p:nvSpPr>
          <p:cNvPr id="7" name="Espace réservé du contenu 3"/>
          <p:cNvSpPr txBox="1">
            <a:spLocks/>
          </p:cNvSpPr>
          <p:nvPr/>
        </p:nvSpPr>
        <p:spPr>
          <a:xfrm>
            <a:off x="7582186" y="2289148"/>
            <a:ext cx="3922424" cy="461356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fr-FR" dirty="0" smtClean="0"/>
              <a:t>Parties prenantes : </a:t>
            </a:r>
            <a:endParaRPr lang="fr-FR" dirty="0"/>
          </a:p>
        </p:txBody>
      </p:sp>
    </p:spTree>
    <p:extLst>
      <p:ext uri="{BB962C8B-B14F-4D97-AF65-F5344CB8AC3E}">
        <p14:creationId xmlns:p14="http://schemas.microsoft.com/office/powerpoint/2010/main" xmlns="" val="3034528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55719" y="548640"/>
            <a:ext cx="9736281" cy="1190835"/>
          </a:xfrm>
        </p:spPr>
        <p:txBody>
          <a:bodyPr>
            <a:normAutofit/>
          </a:bodyPr>
          <a:lstStyle/>
          <a:p>
            <a:r>
              <a:rPr lang="fr-FR" dirty="0" smtClean="0"/>
              <a:t>Environnement </a:t>
            </a:r>
            <a:r>
              <a:rPr lang="fr-FR" dirty="0"/>
              <a:t>socio-économique de la </a:t>
            </a:r>
            <a:r>
              <a:rPr lang="fr-FR" dirty="0" smtClean="0"/>
              <a:t>filière</a:t>
            </a:r>
            <a:endParaRPr lang="fr-FR" dirty="0">
              <a:solidFill>
                <a:schemeClr val="tx1"/>
              </a:solidFill>
            </a:endParaRPr>
          </a:p>
        </p:txBody>
      </p:sp>
      <p:sp>
        <p:nvSpPr>
          <p:cNvPr id="4" name="Espace réservé du contenu 3"/>
          <p:cNvSpPr>
            <a:spLocks noGrp="1"/>
          </p:cNvSpPr>
          <p:nvPr>
            <p:ph idx="1"/>
          </p:nvPr>
        </p:nvSpPr>
        <p:spPr>
          <a:xfrm>
            <a:off x="2455719" y="2441178"/>
            <a:ext cx="5042361" cy="3610479"/>
          </a:xfrm>
        </p:spPr>
        <p:txBody>
          <a:bodyPr/>
          <a:lstStyle/>
          <a:p>
            <a:r>
              <a:rPr lang="fr-FR" dirty="0"/>
              <a:t>Dans un contexte d’électrification croissante des usages de la vie quotidienne (mobilité, domicile, bâtiments résidentiels et tertiaires, etc.), du Green </a:t>
            </a:r>
            <a:r>
              <a:rPr lang="fr-FR" dirty="0" smtClean="0"/>
              <a:t>Deal et </a:t>
            </a:r>
            <a:r>
              <a:rPr lang="fr-FR" dirty="0"/>
              <a:t>du plan </a:t>
            </a:r>
            <a:r>
              <a:rPr lang="fr-FR" dirty="0" smtClean="0"/>
              <a:t>France Relance, </a:t>
            </a:r>
            <a:r>
              <a:rPr lang="fr-FR" dirty="0"/>
              <a:t>la filière électrique est au cœur des </a:t>
            </a:r>
            <a:r>
              <a:rPr lang="fr-FR" dirty="0" smtClean="0"/>
              <a:t>enjeux écologiques </a:t>
            </a:r>
            <a:r>
              <a:rPr lang="fr-FR" dirty="0"/>
              <a:t>et socio-économiques actuels et futurs.</a:t>
            </a:r>
            <a:endParaRPr lang="fr-FR" dirty="0" smtClean="0"/>
          </a:p>
        </p:txBody>
      </p:sp>
      <p:pic>
        <p:nvPicPr>
          <p:cNvPr id="5" name="Image 4"/>
          <p:cNvPicPr>
            <a:picLocks noChangeAspect="1"/>
          </p:cNvPicPr>
          <p:nvPr/>
        </p:nvPicPr>
        <p:blipFill>
          <a:blip r:embed="rId2" cstate="print"/>
          <a:stretch>
            <a:fillRect/>
          </a:stretch>
        </p:blipFill>
        <p:spPr>
          <a:xfrm>
            <a:off x="7903692" y="2441178"/>
            <a:ext cx="3419952" cy="3610479"/>
          </a:xfrm>
          <a:prstGeom prst="rect">
            <a:avLst/>
          </a:prstGeom>
        </p:spPr>
      </p:pic>
    </p:spTree>
    <p:extLst>
      <p:ext uri="{BB962C8B-B14F-4D97-AF65-F5344CB8AC3E}">
        <p14:creationId xmlns:p14="http://schemas.microsoft.com/office/powerpoint/2010/main" xmlns="" val="2437167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34690" y="563880"/>
            <a:ext cx="9657310" cy="1509490"/>
          </a:xfrm>
        </p:spPr>
        <p:txBody>
          <a:bodyPr>
            <a:normAutofit/>
          </a:bodyPr>
          <a:lstStyle/>
          <a:p>
            <a:r>
              <a:rPr lang="fr-FR" dirty="0" smtClean="0"/>
              <a:t>Filière </a:t>
            </a:r>
            <a:r>
              <a:rPr lang="fr-FR" dirty="0"/>
              <a:t>électrique </a:t>
            </a:r>
            <a:r>
              <a:rPr lang="fr-FR" dirty="0" smtClean="0"/>
              <a:t>présente </a:t>
            </a:r>
            <a:r>
              <a:rPr lang="fr-FR" dirty="0"/>
              <a:t>dans tous les secteurs de l’économie</a:t>
            </a:r>
            <a:endParaRPr lang="fr-FR" dirty="0">
              <a:solidFill>
                <a:schemeClr val="tx1"/>
              </a:solidFill>
            </a:endParaRPr>
          </a:p>
        </p:txBody>
      </p:sp>
      <p:pic>
        <p:nvPicPr>
          <p:cNvPr id="7" name="Espace réservé du contenu 6"/>
          <p:cNvPicPr>
            <a:picLocks noGrp="1" noChangeAspect="1"/>
          </p:cNvPicPr>
          <p:nvPr>
            <p:ph idx="1"/>
          </p:nvPr>
        </p:nvPicPr>
        <p:blipFill>
          <a:blip r:embed="rId3" cstate="print"/>
          <a:stretch>
            <a:fillRect/>
          </a:stretch>
        </p:blipFill>
        <p:spPr>
          <a:xfrm>
            <a:off x="2534690" y="2726872"/>
            <a:ext cx="8915400" cy="3217930"/>
          </a:xfrm>
          <a:prstGeom prst="rect">
            <a:avLst/>
          </a:prstGeom>
        </p:spPr>
      </p:pic>
    </p:spTree>
    <p:extLst>
      <p:ext uri="{BB962C8B-B14F-4D97-AF65-F5344CB8AC3E}">
        <p14:creationId xmlns:p14="http://schemas.microsoft.com/office/powerpoint/2010/main" xmlns="" val="3972021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99360" y="152400"/>
            <a:ext cx="9692640" cy="1855854"/>
          </a:xfrm>
        </p:spPr>
        <p:txBody>
          <a:bodyPr>
            <a:normAutofit/>
          </a:bodyPr>
          <a:lstStyle/>
          <a:p>
            <a:r>
              <a:rPr lang="fr-FR" dirty="0" smtClean="0"/>
              <a:t>Filière électrique actuelle, 600 </a:t>
            </a:r>
            <a:r>
              <a:rPr lang="fr-FR" dirty="0"/>
              <a:t>000 personnes </a:t>
            </a:r>
            <a:r>
              <a:rPr lang="fr-FR" dirty="0" smtClean="0"/>
              <a:t>en France réparties </a:t>
            </a:r>
            <a:r>
              <a:rPr lang="fr-FR" dirty="0"/>
              <a:t>sur l’ensemble du territoire </a:t>
            </a:r>
            <a:r>
              <a:rPr lang="fr-FR" dirty="0" smtClean="0"/>
              <a:t>national </a:t>
            </a:r>
            <a:endParaRPr lang="fr-FR" dirty="0">
              <a:solidFill>
                <a:schemeClr val="tx1"/>
              </a:solidFill>
            </a:endParaRPr>
          </a:p>
        </p:txBody>
      </p:sp>
      <p:pic>
        <p:nvPicPr>
          <p:cNvPr id="4" name="Espace réservé du contenu 3"/>
          <p:cNvPicPr>
            <a:picLocks noGrp="1" noChangeAspect="1"/>
          </p:cNvPicPr>
          <p:nvPr>
            <p:ph idx="1"/>
          </p:nvPr>
        </p:nvPicPr>
        <p:blipFill>
          <a:blip r:embed="rId2" cstate="print"/>
          <a:stretch>
            <a:fillRect/>
          </a:stretch>
        </p:blipFill>
        <p:spPr>
          <a:xfrm>
            <a:off x="2499360" y="2722129"/>
            <a:ext cx="8535746" cy="3432175"/>
          </a:xfrm>
          <a:prstGeom prst="rect">
            <a:avLst/>
          </a:prstGeom>
        </p:spPr>
      </p:pic>
    </p:spTree>
    <p:extLst>
      <p:ext uri="{BB962C8B-B14F-4D97-AF65-F5344CB8AC3E}">
        <p14:creationId xmlns:p14="http://schemas.microsoft.com/office/powerpoint/2010/main" xmlns="" val="3618107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99360" y="121920"/>
            <a:ext cx="9692640" cy="1842000"/>
          </a:xfrm>
        </p:spPr>
        <p:txBody>
          <a:bodyPr>
            <a:noAutofit/>
          </a:bodyPr>
          <a:lstStyle/>
          <a:p>
            <a:r>
              <a:rPr lang="fr-FR" dirty="0" smtClean="0"/>
              <a:t>Mise </a:t>
            </a:r>
            <a:r>
              <a:rPr lang="fr-FR" dirty="0"/>
              <a:t>en œuvre de la </a:t>
            </a:r>
            <a:r>
              <a:rPr lang="fr-FR" dirty="0" smtClean="0"/>
              <a:t>PPE, un potentiel de  création de </a:t>
            </a:r>
            <a:r>
              <a:rPr lang="fr-FR" dirty="0"/>
              <a:t>plus de </a:t>
            </a:r>
            <a:r>
              <a:rPr lang="fr-FR" dirty="0" smtClean="0"/>
              <a:t>200 000 emplois supplémentaires </a:t>
            </a:r>
            <a:r>
              <a:rPr lang="fr-FR" dirty="0"/>
              <a:t>à horizon 2030</a:t>
            </a:r>
            <a:endParaRPr lang="fr-FR" dirty="0">
              <a:solidFill>
                <a:schemeClr val="tx1"/>
              </a:solidFill>
            </a:endParaRPr>
          </a:p>
        </p:txBody>
      </p:sp>
      <p:sp>
        <p:nvSpPr>
          <p:cNvPr id="3" name="Espace réservé du contenu 2"/>
          <p:cNvSpPr>
            <a:spLocks noGrp="1"/>
          </p:cNvSpPr>
          <p:nvPr>
            <p:ph idx="1"/>
          </p:nvPr>
        </p:nvSpPr>
        <p:spPr>
          <a:xfrm>
            <a:off x="1813560" y="2778155"/>
            <a:ext cx="3947160" cy="3143690"/>
          </a:xfrm>
        </p:spPr>
        <p:txBody>
          <a:bodyPr/>
          <a:lstStyle/>
          <a:p>
            <a:r>
              <a:rPr lang="fr-FR" dirty="0"/>
              <a:t>Le potentiel de création d’emplois dans la filière est notamment porté par : </a:t>
            </a:r>
            <a:r>
              <a:rPr lang="fr-FR" u="sng" dirty="0"/>
              <a:t>la rénovation énergétique des bâtiments</a:t>
            </a:r>
            <a:r>
              <a:rPr lang="fr-FR" dirty="0"/>
              <a:t>, avec 80 000 emplois ; et </a:t>
            </a:r>
            <a:r>
              <a:rPr lang="fr-FR" u="sng" dirty="0"/>
              <a:t>les énergies renouvelables électriques</a:t>
            </a:r>
            <a:r>
              <a:rPr lang="fr-FR" dirty="0"/>
              <a:t>, à hauteur de 34 000 à 66 000 emplois selon les hypothèses de la PPE</a:t>
            </a:r>
            <a:r>
              <a:rPr lang="fr-FR" dirty="0" smtClean="0"/>
              <a:t>.</a:t>
            </a:r>
          </a:p>
          <a:p>
            <a:endParaRPr lang="fr-FR" dirty="0" smtClean="0"/>
          </a:p>
          <a:p>
            <a:endParaRPr lang="fr-FR" dirty="0"/>
          </a:p>
          <a:p>
            <a:endParaRPr lang="fr-FR" dirty="0"/>
          </a:p>
        </p:txBody>
      </p:sp>
      <p:pic>
        <p:nvPicPr>
          <p:cNvPr id="6" name="Image 5"/>
          <p:cNvPicPr>
            <a:picLocks noChangeAspect="1"/>
          </p:cNvPicPr>
          <p:nvPr/>
        </p:nvPicPr>
        <p:blipFill>
          <a:blip r:embed="rId2" cstate="print"/>
          <a:stretch>
            <a:fillRect/>
          </a:stretch>
        </p:blipFill>
        <p:spPr>
          <a:xfrm>
            <a:off x="5760720" y="2778155"/>
            <a:ext cx="6268325" cy="3143689"/>
          </a:xfrm>
          <a:prstGeom prst="rect">
            <a:avLst/>
          </a:prstGeom>
        </p:spPr>
      </p:pic>
    </p:spTree>
    <p:extLst>
      <p:ext uri="{BB962C8B-B14F-4D97-AF65-F5344CB8AC3E}">
        <p14:creationId xmlns:p14="http://schemas.microsoft.com/office/powerpoint/2010/main" xmlns="" val="1670637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4600" y="29073"/>
            <a:ext cx="9690192" cy="1842000"/>
          </a:xfrm>
        </p:spPr>
        <p:txBody>
          <a:bodyPr>
            <a:noAutofit/>
          </a:bodyPr>
          <a:lstStyle/>
          <a:p>
            <a:r>
              <a:rPr lang="fr-FR" dirty="0"/>
              <a:t>Parmi plus de 100 métiers identifiés, 23 </a:t>
            </a:r>
            <a:r>
              <a:rPr lang="fr-FR" dirty="0" smtClean="0"/>
              <a:t> métiers en </a:t>
            </a:r>
            <a:r>
              <a:rPr lang="fr-FR" dirty="0"/>
              <a:t>tension au regard des besoins de la transition énergétique et numérique</a:t>
            </a:r>
            <a:endParaRPr lang="fr-FR" dirty="0">
              <a:solidFill>
                <a:schemeClr val="tx1"/>
              </a:solidFill>
            </a:endParaRPr>
          </a:p>
        </p:txBody>
      </p:sp>
      <p:sp>
        <p:nvSpPr>
          <p:cNvPr id="3" name="Espace réservé du contenu 2"/>
          <p:cNvSpPr>
            <a:spLocks noGrp="1"/>
          </p:cNvSpPr>
          <p:nvPr>
            <p:ph idx="1"/>
          </p:nvPr>
        </p:nvSpPr>
        <p:spPr>
          <a:xfrm>
            <a:off x="777978" y="1823805"/>
            <a:ext cx="5195453" cy="5034195"/>
          </a:xfrm>
        </p:spPr>
        <p:txBody>
          <a:bodyPr>
            <a:noAutofit/>
          </a:bodyPr>
          <a:lstStyle/>
          <a:p>
            <a:r>
              <a:rPr lang="fr-FR" dirty="0"/>
              <a:t>Trois critères ont été retenus pour déterminer et analyser les métiers en tension dans la </a:t>
            </a:r>
            <a:r>
              <a:rPr lang="fr-FR" dirty="0" smtClean="0"/>
              <a:t>filière :</a:t>
            </a:r>
          </a:p>
          <a:p>
            <a:pPr lvl="1">
              <a:buFont typeface="Arial" panose="020B0604020202020204" pitchFamily="34" charset="0"/>
              <a:buChar char="•"/>
            </a:pPr>
            <a:r>
              <a:rPr lang="fr-FR" sz="1800" dirty="0"/>
              <a:t>Forte augmentation du </a:t>
            </a:r>
            <a:r>
              <a:rPr lang="fr-FR" sz="1800" b="1" dirty="0"/>
              <a:t>volume d’emplois </a:t>
            </a:r>
            <a:r>
              <a:rPr lang="fr-FR" sz="1800" dirty="0"/>
              <a:t>à pourvoir</a:t>
            </a:r>
          </a:p>
          <a:p>
            <a:pPr lvl="1">
              <a:buFont typeface="Arial" panose="020B0604020202020204" pitchFamily="34" charset="0"/>
              <a:buChar char="•"/>
            </a:pPr>
            <a:r>
              <a:rPr lang="fr-FR" sz="1800" dirty="0" smtClean="0"/>
              <a:t>Difficulté </a:t>
            </a:r>
            <a:r>
              <a:rPr lang="fr-FR" sz="1800" dirty="0"/>
              <a:t>importante pour les entreprises à pourvoir ces postes, en raison de la </a:t>
            </a:r>
            <a:r>
              <a:rPr lang="fr-FR" sz="1800" b="1" dirty="0"/>
              <a:t>rareté des profils </a:t>
            </a:r>
            <a:r>
              <a:rPr lang="fr-FR" sz="1800" dirty="0"/>
              <a:t>sur le marché, d’une concurrence accrue entre filières ou d’une inadéquation des formations ou des compétences des profils aux besoins</a:t>
            </a:r>
          </a:p>
          <a:p>
            <a:pPr lvl="1">
              <a:buFont typeface="Arial" panose="020B0604020202020204" pitchFamily="34" charset="0"/>
              <a:buChar char="•"/>
            </a:pPr>
            <a:r>
              <a:rPr lang="fr-FR" sz="1800" dirty="0"/>
              <a:t>Haut degré de </a:t>
            </a:r>
            <a:r>
              <a:rPr lang="fr-FR" sz="1800" b="1" dirty="0"/>
              <a:t>transformation du métier</a:t>
            </a:r>
            <a:r>
              <a:rPr lang="fr-FR" sz="1800" dirty="0"/>
              <a:t>, en matière de compétences et de formation requise.</a:t>
            </a:r>
            <a:endParaRPr lang="fr-FR" sz="1800" dirty="0" smtClean="0"/>
          </a:p>
          <a:p>
            <a:endParaRPr lang="fr-FR" dirty="0"/>
          </a:p>
          <a:p>
            <a:endParaRPr lang="fr-FR" dirty="0"/>
          </a:p>
        </p:txBody>
      </p:sp>
      <p:sp>
        <p:nvSpPr>
          <p:cNvPr id="5" name="Espace réservé du contenu 2"/>
          <p:cNvSpPr txBox="1">
            <a:spLocks/>
          </p:cNvSpPr>
          <p:nvPr/>
        </p:nvSpPr>
        <p:spPr>
          <a:xfrm>
            <a:off x="6678953" y="1823805"/>
            <a:ext cx="5525839" cy="506883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fr-FR" dirty="0"/>
              <a:t>Les métiers en tension représentent près de 30% des emplois de la filière</a:t>
            </a:r>
          </a:p>
        </p:txBody>
      </p:sp>
      <p:pic>
        <p:nvPicPr>
          <p:cNvPr id="4" name="Image 3"/>
          <p:cNvPicPr>
            <a:picLocks noChangeAspect="1"/>
          </p:cNvPicPr>
          <p:nvPr/>
        </p:nvPicPr>
        <p:blipFill>
          <a:blip r:embed="rId2" cstate="print"/>
          <a:stretch>
            <a:fillRect/>
          </a:stretch>
        </p:blipFill>
        <p:spPr>
          <a:xfrm>
            <a:off x="6256388" y="2527287"/>
            <a:ext cx="5900975" cy="4053622"/>
          </a:xfrm>
          <a:prstGeom prst="rect">
            <a:avLst/>
          </a:prstGeom>
        </p:spPr>
      </p:pic>
    </p:spTree>
    <p:extLst>
      <p:ext uri="{BB962C8B-B14F-4D97-AF65-F5344CB8AC3E}">
        <p14:creationId xmlns:p14="http://schemas.microsoft.com/office/powerpoint/2010/main" xmlns="" val="3790091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01808" y="562473"/>
            <a:ext cx="9690192" cy="1079291"/>
          </a:xfrm>
        </p:spPr>
        <p:txBody>
          <a:bodyPr>
            <a:noAutofit/>
          </a:bodyPr>
          <a:lstStyle/>
          <a:p>
            <a:r>
              <a:rPr lang="fr-FR" dirty="0" smtClean="0"/>
              <a:t>Enjeux d’actualité de la filière </a:t>
            </a:r>
            <a:endParaRPr lang="fr-FR" dirty="0">
              <a:solidFill>
                <a:schemeClr val="tx1"/>
              </a:solidFill>
            </a:endParaRPr>
          </a:p>
        </p:txBody>
      </p:sp>
      <p:sp>
        <p:nvSpPr>
          <p:cNvPr id="3" name="Espace réservé du contenu 2"/>
          <p:cNvSpPr>
            <a:spLocks noGrp="1"/>
          </p:cNvSpPr>
          <p:nvPr>
            <p:ph idx="1"/>
          </p:nvPr>
        </p:nvSpPr>
        <p:spPr>
          <a:xfrm>
            <a:off x="2514600" y="1524000"/>
            <a:ext cx="9690192" cy="5334000"/>
          </a:xfrm>
        </p:spPr>
        <p:txBody>
          <a:bodyPr>
            <a:noAutofit/>
          </a:bodyPr>
          <a:lstStyle/>
          <a:p>
            <a:r>
              <a:rPr lang="fr-FR" dirty="0" smtClean="0"/>
              <a:t>Diminution des besoins et des consommations d’énergie :</a:t>
            </a:r>
          </a:p>
          <a:p>
            <a:pPr lvl="1">
              <a:buFont typeface="Arial" panose="020B0604020202020204" pitchFamily="34" charset="0"/>
              <a:buChar char="•"/>
            </a:pPr>
            <a:r>
              <a:rPr lang="fr-FR" sz="1800" dirty="0" smtClean="0"/>
              <a:t>Bâtiments à énergie positive ;</a:t>
            </a:r>
          </a:p>
          <a:p>
            <a:pPr lvl="1">
              <a:buFont typeface="Arial" panose="020B0604020202020204" pitchFamily="34" charset="0"/>
              <a:buChar char="•"/>
            </a:pPr>
            <a:r>
              <a:rPr lang="fr-FR" sz="1800" dirty="0" smtClean="0"/>
              <a:t>Rénovation énergétique des bâtiments ;</a:t>
            </a:r>
          </a:p>
          <a:p>
            <a:pPr lvl="1">
              <a:buFont typeface="Arial" panose="020B0604020202020204" pitchFamily="34" charset="0"/>
              <a:buChar char="•"/>
            </a:pPr>
            <a:r>
              <a:rPr lang="fr-FR" sz="1800" dirty="0" smtClean="0"/>
              <a:t>Généralisation de l’usage des variateurs de vitesse et compensation de l’énergie réactive ;</a:t>
            </a:r>
          </a:p>
          <a:p>
            <a:pPr lvl="1">
              <a:buFont typeface="Arial" panose="020B0604020202020204" pitchFamily="34" charset="0"/>
              <a:buChar char="•"/>
            </a:pPr>
            <a:r>
              <a:rPr lang="fr-FR" sz="1800" dirty="0" smtClean="0"/>
              <a:t>Accroissement de l’usage des moteurs synchrones et moteurs à haut rendement ;</a:t>
            </a:r>
          </a:p>
          <a:p>
            <a:pPr lvl="1">
              <a:buFont typeface="Arial" panose="020B0604020202020204" pitchFamily="34" charset="0"/>
              <a:buChar char="•"/>
            </a:pPr>
            <a:r>
              <a:rPr lang="fr-FR" sz="1800" dirty="0" smtClean="0"/>
              <a:t>Audit bâtiment et audit process ;</a:t>
            </a:r>
          </a:p>
          <a:p>
            <a:r>
              <a:rPr lang="fr-FR" dirty="0" smtClean="0"/>
              <a:t>Disponibilité et qualité de l’énergie électrique, sécurité électrique</a:t>
            </a:r>
          </a:p>
          <a:p>
            <a:r>
              <a:rPr lang="fr-FR" dirty="0" smtClean="0"/>
              <a:t>Performance industrielle</a:t>
            </a:r>
          </a:p>
          <a:p>
            <a:pPr lvl="1">
              <a:buFont typeface="Arial" panose="020B0604020202020204" pitchFamily="34" charset="0"/>
              <a:buChar char="•"/>
            </a:pPr>
            <a:r>
              <a:rPr lang="fr-FR" sz="1800" dirty="0" smtClean="0"/>
              <a:t>Maintien en condition opérationnelle </a:t>
            </a:r>
          </a:p>
          <a:p>
            <a:pPr lvl="1">
              <a:buFont typeface="Arial" panose="020B0604020202020204" pitchFamily="34" charset="0"/>
              <a:buChar char="•"/>
            </a:pPr>
            <a:r>
              <a:rPr lang="fr-FR" sz="1800" dirty="0" smtClean="0"/>
              <a:t>Mesure et suivi des temps d’arrêt des machines</a:t>
            </a:r>
          </a:p>
          <a:p>
            <a:r>
              <a:rPr lang="fr-FR" dirty="0" smtClean="0"/>
              <a:t>Smart </a:t>
            </a:r>
            <a:r>
              <a:rPr lang="fr-FR" dirty="0"/>
              <a:t>Factory </a:t>
            </a:r>
            <a:r>
              <a:rPr lang="fr-FR" dirty="0" smtClean="0"/>
              <a:t>(industrie du futur ou industrie 4.0), Smart Grid, Smart House, Smart Car, </a:t>
            </a:r>
            <a:r>
              <a:rPr lang="fr-FR" dirty="0"/>
              <a:t>Smart </a:t>
            </a:r>
            <a:r>
              <a:rPr lang="fr-FR" dirty="0" smtClean="0"/>
              <a:t>House, Smart Building, Smart City, etc.</a:t>
            </a:r>
          </a:p>
          <a:p>
            <a:pPr marL="0" indent="0">
              <a:buNone/>
            </a:pPr>
            <a:endParaRPr lang="fr-FR" sz="2000" dirty="0" smtClean="0"/>
          </a:p>
          <a:p>
            <a:pPr lvl="1">
              <a:buFont typeface="Arial" panose="020B0604020202020204" pitchFamily="34" charset="0"/>
              <a:buChar char="•"/>
            </a:pPr>
            <a:endParaRPr lang="fr-FR" sz="1800" dirty="0" smtClean="0"/>
          </a:p>
          <a:p>
            <a:pPr lvl="1">
              <a:buFont typeface="Arial" panose="020B0604020202020204" pitchFamily="34" charset="0"/>
              <a:buChar char="•"/>
            </a:pPr>
            <a:endParaRPr lang="fr-FR" sz="1800" dirty="0"/>
          </a:p>
          <a:p>
            <a:pPr lvl="1">
              <a:buFont typeface="Arial" panose="020B0604020202020204" pitchFamily="34" charset="0"/>
              <a:buChar char="•"/>
            </a:pPr>
            <a:endParaRPr lang="fr-FR" sz="1800" dirty="0"/>
          </a:p>
          <a:p>
            <a:pPr lvl="1">
              <a:buFont typeface="Arial" panose="020B0604020202020204" pitchFamily="34" charset="0"/>
              <a:buChar char="•"/>
            </a:pPr>
            <a:endParaRPr lang="fr-FR" sz="1800" dirty="0" smtClean="0"/>
          </a:p>
          <a:p>
            <a:pPr lvl="1">
              <a:buFont typeface="Arial" panose="020B0604020202020204" pitchFamily="34" charset="0"/>
              <a:buChar char="•"/>
            </a:pPr>
            <a:endParaRPr lang="fr-FR" sz="1800" dirty="0" smtClean="0"/>
          </a:p>
          <a:p>
            <a:pPr marL="457200" lvl="1" indent="0">
              <a:buNone/>
            </a:pPr>
            <a:endParaRPr lang="fr-FR" sz="1800" dirty="0"/>
          </a:p>
        </p:txBody>
      </p:sp>
    </p:spTree>
    <p:extLst>
      <p:ext uri="{BB962C8B-B14F-4D97-AF65-F5344CB8AC3E}">
        <p14:creationId xmlns:p14="http://schemas.microsoft.com/office/powerpoint/2010/main" xmlns="" val="2029368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01808" y="577713"/>
            <a:ext cx="9690192" cy="1079291"/>
          </a:xfrm>
        </p:spPr>
        <p:txBody>
          <a:bodyPr>
            <a:noAutofit/>
          </a:bodyPr>
          <a:lstStyle/>
          <a:p>
            <a:r>
              <a:rPr lang="fr-FR" dirty="0" smtClean="0"/>
              <a:t>Présentation détaillée de l’EDEC</a:t>
            </a:r>
            <a:endParaRPr lang="fr-FR" dirty="0">
              <a:solidFill>
                <a:schemeClr val="tx1"/>
              </a:solidFill>
            </a:endParaRPr>
          </a:p>
        </p:txBody>
      </p:sp>
      <p:sp>
        <p:nvSpPr>
          <p:cNvPr id="3" name="Espace réservé du contenu 2"/>
          <p:cNvSpPr>
            <a:spLocks noGrp="1"/>
          </p:cNvSpPr>
          <p:nvPr>
            <p:ph idx="1"/>
          </p:nvPr>
        </p:nvSpPr>
        <p:spPr>
          <a:xfrm>
            <a:off x="2501808" y="1990060"/>
            <a:ext cx="9690192" cy="2216180"/>
          </a:xfrm>
        </p:spPr>
        <p:txBody>
          <a:bodyPr>
            <a:noAutofit/>
          </a:bodyPr>
          <a:lstStyle/>
          <a:p>
            <a:r>
              <a:rPr lang="fr-FR" u="sng" dirty="0" smtClean="0">
                <a:solidFill>
                  <a:srgbClr val="FF0000"/>
                </a:solidFill>
                <a:hlinkClick r:id="rId3"/>
              </a:rPr>
              <a:t>Vidéogramme</a:t>
            </a:r>
          </a:p>
          <a:p>
            <a:r>
              <a:rPr lang="fr-FR" dirty="0" smtClean="0">
                <a:solidFill>
                  <a:srgbClr val="FFC000"/>
                </a:solidFill>
                <a:hlinkClick r:id="rId4"/>
              </a:rPr>
              <a:t>Rapport</a:t>
            </a:r>
            <a:endParaRPr lang="fr-FR" dirty="0">
              <a:solidFill>
                <a:srgbClr val="FFC000"/>
              </a:solidFill>
            </a:endParaRPr>
          </a:p>
          <a:p>
            <a:endParaRPr lang="fr-FR" u="sng" dirty="0">
              <a:hlinkClick r:id="rId3"/>
            </a:endParaRPr>
          </a:p>
          <a:p>
            <a:pPr lvl="1">
              <a:buFont typeface="Arial" panose="020B0604020202020204" pitchFamily="34" charset="0"/>
              <a:buChar char="•"/>
            </a:pPr>
            <a:endParaRPr lang="fr-FR" sz="1800" dirty="0" smtClean="0"/>
          </a:p>
          <a:p>
            <a:pPr marL="457200" lvl="1" indent="0">
              <a:buNone/>
            </a:pPr>
            <a:endParaRPr lang="fr-FR" sz="1800" dirty="0"/>
          </a:p>
        </p:txBody>
      </p:sp>
    </p:spTree>
    <p:extLst>
      <p:ext uri="{BB962C8B-B14F-4D97-AF65-F5344CB8AC3E}">
        <p14:creationId xmlns:p14="http://schemas.microsoft.com/office/powerpoint/2010/main" xmlns="" val="323563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699</TotalTime>
  <Words>484</Words>
  <Application>Microsoft Office PowerPoint</Application>
  <PresentationFormat>Personnalisé</PresentationFormat>
  <Paragraphs>47</Paragraphs>
  <Slides>9</Slides>
  <Notes>5</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Brin</vt:lpstr>
      <vt:lpstr>BTS ÉLECTROTECHNIQUE</vt:lpstr>
      <vt:lpstr>EDEC FILIÈRE ÉLECTRIQUE : Engagement de Développement de l’Emploi et des Compétences de la filière </vt:lpstr>
      <vt:lpstr>Environnement socio-économique de la filière</vt:lpstr>
      <vt:lpstr>Filière électrique présente dans tous les secteurs de l’économie</vt:lpstr>
      <vt:lpstr>Filière électrique actuelle, 600 000 personnes en France réparties sur l’ensemble du territoire national </vt:lpstr>
      <vt:lpstr>Mise en œuvre de la PPE, un potentiel de  création de plus de 200 000 emplois supplémentaires à horizon 2030</vt:lpstr>
      <vt:lpstr>Parmi plus de 100 métiers identifiés, 23  métiers en tension au regard des besoins de la transition énergétique et numérique</vt:lpstr>
      <vt:lpstr>Enjeux d’actualité de la filière </vt:lpstr>
      <vt:lpstr>Présentation détaillée de l’EDEC</vt:lpstr>
    </vt:vector>
  </TitlesOfParts>
  <Company>Académie de Lille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BTS ÉLECTROTECHNIQUE</dc:title>
  <dc:creator/>
  <cp:lastModifiedBy>Patrick</cp:lastModifiedBy>
  <cp:revision>101</cp:revision>
  <dcterms:created xsi:type="dcterms:W3CDTF">2020-10-20T02:30:57Z</dcterms:created>
  <dcterms:modified xsi:type="dcterms:W3CDTF">2021-06-16T18:55:32Z</dcterms:modified>
</cp:coreProperties>
</file>