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5" r:id="rId4"/>
    <p:sldId id="258" r:id="rId5"/>
    <p:sldId id="259" r:id="rId6"/>
    <p:sldId id="260" r:id="rId7"/>
    <p:sldId id="277" r:id="rId8"/>
    <p:sldId id="276" r:id="rId9"/>
    <p:sldId id="261" r:id="rId10"/>
    <p:sldId id="262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9" r:id="rId21"/>
    <p:sldId id="280" r:id="rId22"/>
    <p:sldId id="281" r:id="rId23"/>
    <p:sldId id="282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7127F-CEE8-4CA0-90D7-099018EEE5D1}" v="1" dt="2020-10-21T08:15:45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136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98ED-D2F4-485E-97BD-9003FAF8252E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DCF4-1B04-466C-A870-936E27ADA2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85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58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7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6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393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91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893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033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46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38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75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6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22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893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50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84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81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1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4F9472-3C6B-49BE-8186-DE5F7EAFA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91" y="164987"/>
            <a:ext cx="1149545" cy="11495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39636" y="2364207"/>
            <a:ext cx="1025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APPROCHE PAR COMPÉTENCES</a:t>
            </a:r>
          </a:p>
          <a:p>
            <a:r>
              <a:rPr lang="fr-FR" sz="2400" b="1" dirty="0"/>
              <a:t>Centration sur la conception et la mise en œuvre d’activités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2700" y="3943350"/>
            <a:ext cx="5829300" cy="29146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0109" y="6483927"/>
            <a:ext cx="61652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Séminaire académique 12 mai 2021</a:t>
            </a: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939636" y="1314532"/>
            <a:ext cx="10252364" cy="872836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 ÉLECTROTECHNIQUE</a:t>
            </a:r>
          </a:p>
        </p:txBody>
      </p:sp>
    </p:spTree>
    <p:extLst>
      <p:ext uri="{BB962C8B-B14F-4D97-AF65-F5344CB8AC3E}">
        <p14:creationId xmlns:p14="http://schemas.microsoft.com/office/powerpoint/2010/main" xmlns="" val="340195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Le programme de Physique - Chimie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F02F340-BD36-4A2A-A054-C893098D750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14" y="942108"/>
            <a:ext cx="12192000" cy="529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L’ENERGIE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5BD4F02B-D3FD-496B-BAC0-7E4DD36751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987" y="1700964"/>
            <a:ext cx="11563109" cy="345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-127321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ENERGIE ET MECANIQUE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7A8770C-996A-4B84-B176-0F90F54157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7387" y="1638299"/>
            <a:ext cx="9241378" cy="39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ENERGIE ET RAYONNEMENT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119D3BA6-9879-4A8C-972D-BE3074C7CE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25" y="2124075"/>
            <a:ext cx="118681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ENERGIE ET CHIMIE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FD5CC28-8075-45AC-A64B-9E234D9C1A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4650" y="2324101"/>
            <a:ext cx="5569593" cy="19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ENERGIE ET ELECTRICITE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98909E40-F60A-4F49-AF41-DE55E6B788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706" y="959433"/>
            <a:ext cx="11416917" cy="553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 fontScale="90000"/>
          </a:bodyPr>
          <a:lstStyle/>
          <a:p>
            <a:r>
              <a:rPr lang="fr-FR" dirty="0"/>
              <a:t>LES CONVERTISSEURS ELECTROMECANIQUES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7149" y="12469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7C25712B-372E-4FA9-A6E0-BBA353FAB0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24" y="2205037"/>
            <a:ext cx="10910751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LES SYSTEMES LINEAIRES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05E7A06-9BAF-437F-893B-F4533BDF81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9211" y="2142462"/>
            <a:ext cx="7538637" cy="281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LA MAITRISE DES PROCEDES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CE5BFA7-1DE7-404F-9C6E-6EB5D8C1FD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4815" y="1290636"/>
            <a:ext cx="10543785" cy="506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7299" y="705041"/>
            <a:ext cx="9599075" cy="5915891"/>
          </a:xfrm>
        </p:spPr>
        <p:txBody>
          <a:bodyPr>
            <a:noAutofit/>
          </a:bodyPr>
          <a:lstStyle/>
          <a:p>
            <a:r>
              <a:rPr lang="fr-FR" sz="2400" b="1" dirty="0"/>
              <a:t>Le sujet et la grille d’évaluation nationale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2FD3B49-FE0E-49C2-B776-23BF8C61EB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0894" y="1247775"/>
            <a:ext cx="9060667" cy="49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LA PHYSIQUE CHIMIE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sz="2400" b="1" dirty="0"/>
          </a:p>
          <a:p>
            <a:endParaRPr lang="fr-FR" sz="2400" b="1" dirty="0"/>
          </a:p>
          <a:p>
            <a:pPr marL="0" indent="0">
              <a:buNone/>
            </a:pPr>
            <a:r>
              <a:rPr lang="fr-FR" sz="4400" b="1" dirty="0"/>
              <a:t>     </a:t>
            </a:r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66376C9-91D1-4273-9593-7E37458950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0651" y="1388532"/>
            <a:ext cx="10173574" cy="321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F4C104D-5F30-4811-9376-566B26E471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15E34B-5D02-4E01-A936-E8E1C0AB6F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46F1F39-5461-4F1C-A295-FC33EFE10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01" y="290500"/>
            <a:ext cx="3650278" cy="5612589"/>
          </a:xfrm>
        </p:spPr>
        <p:txBody>
          <a:bodyPr>
            <a:normAutofit/>
          </a:bodyPr>
          <a:lstStyle/>
          <a:p>
            <a:r>
              <a:rPr lang="fr-FR" b="1" dirty="0"/>
              <a:t>La grille d’évaluation nationale</a:t>
            </a:r>
          </a:p>
          <a:p>
            <a:endParaRPr lang="fr-FR" b="1" dirty="0"/>
          </a:p>
          <a:p>
            <a:r>
              <a:rPr lang="fr-FR" b="1" dirty="0"/>
              <a:t>4 onglets dans la barre de menu du bas</a:t>
            </a:r>
          </a:p>
          <a:p>
            <a:endParaRPr lang="fr-FR" b="1" dirty="0"/>
          </a:p>
          <a:p>
            <a:r>
              <a:rPr lang="fr-FR" dirty="0"/>
              <a:t>Données Admin</a:t>
            </a:r>
          </a:p>
          <a:p>
            <a:r>
              <a:rPr lang="fr-FR" dirty="0"/>
              <a:t>Niveau d’évaluation</a:t>
            </a:r>
          </a:p>
          <a:p>
            <a:r>
              <a:rPr lang="fr-FR" dirty="0"/>
              <a:t>U4</a:t>
            </a:r>
          </a:p>
          <a:p>
            <a:r>
              <a:rPr lang="fr-FR" dirty="0"/>
              <a:t>BDD Questions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2 premiers onglets sont </a:t>
            </a:r>
            <a:r>
              <a:rPr lang="fr-FR" dirty="0" err="1"/>
              <a:t>pré-remplis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A7FD274-76D4-4773-A223-4C2467C614B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5136"/>
            <a:ext cx="6011129" cy="6289996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xmlns="" id="{7DE3414B-B032-4710-A468-D3285E38C5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FBDC87F7-236C-4917-B1DE-002F95215EA0}"/>
              </a:ext>
            </a:extLst>
          </p:cNvPr>
          <p:cNvSpPr/>
          <p:nvPr/>
        </p:nvSpPr>
        <p:spPr>
          <a:xfrm>
            <a:off x="4930815" y="6061223"/>
            <a:ext cx="5127585" cy="60164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xmlns="" id="{11ACCB57-0DFD-4B40-B336-D4847219A6EB}"/>
              </a:ext>
            </a:extLst>
          </p:cNvPr>
          <p:cNvSpPr/>
          <p:nvPr/>
        </p:nvSpPr>
        <p:spPr>
          <a:xfrm>
            <a:off x="1411111" y="3996267"/>
            <a:ext cx="3397956" cy="2325511"/>
          </a:xfrm>
          <a:custGeom>
            <a:avLst/>
            <a:gdLst>
              <a:gd name="connsiteX0" fmla="*/ 0 w 3397956"/>
              <a:gd name="connsiteY0" fmla="*/ 0 h 2325511"/>
              <a:gd name="connsiteX1" fmla="*/ 982133 w 3397956"/>
              <a:gd name="connsiteY1" fmla="*/ 1761066 h 2325511"/>
              <a:gd name="connsiteX2" fmla="*/ 3397956 w 3397956"/>
              <a:gd name="connsiteY2" fmla="*/ 2325511 h 23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7956" h="2325511">
                <a:moveTo>
                  <a:pt x="0" y="0"/>
                </a:moveTo>
                <a:cubicBezTo>
                  <a:pt x="207903" y="686740"/>
                  <a:pt x="415807" y="1373481"/>
                  <a:pt x="982133" y="1761066"/>
                </a:cubicBezTo>
                <a:cubicBezTo>
                  <a:pt x="1548459" y="2148651"/>
                  <a:pt x="2473207" y="2237081"/>
                  <a:pt x="3397956" y="2325511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65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C841E1E-EDB5-4A6E-8D86-C966BF21B5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37" y="805767"/>
            <a:ext cx="11439525" cy="584835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3214B3D-F8C8-44C0-A96B-A6685A759F48}"/>
              </a:ext>
            </a:extLst>
          </p:cNvPr>
          <p:cNvSpPr txBox="1"/>
          <p:nvPr/>
        </p:nvSpPr>
        <p:spPr>
          <a:xfrm>
            <a:off x="590597" y="205697"/>
            <a:ext cx="107269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La grille d’évaluation nationale : onglet BDD Questions à renseigner par les 2 correcteurs (X)</a:t>
            </a:r>
          </a:p>
          <a:p>
            <a:pPr algn="ctr"/>
            <a:r>
              <a:rPr lang="fr-FR" b="1" dirty="0"/>
              <a:t>Le poids de la question est fixé par les concepteurs du sujet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7C9C2A91-1015-49F5-BE77-503E84EDB65A}"/>
              </a:ext>
            </a:extLst>
          </p:cNvPr>
          <p:cNvSpPr/>
          <p:nvPr/>
        </p:nvSpPr>
        <p:spPr>
          <a:xfrm>
            <a:off x="10938930" y="2269068"/>
            <a:ext cx="237066" cy="485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090EF7FD-7FDC-4B00-9F88-836DEFB23AA9}"/>
              </a:ext>
            </a:extLst>
          </p:cNvPr>
          <p:cNvSpPr/>
          <p:nvPr/>
        </p:nvSpPr>
        <p:spPr>
          <a:xfrm>
            <a:off x="9296400" y="3317994"/>
            <a:ext cx="237066" cy="485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DF68833C-525A-409A-B8AF-25B9BB4D8202}"/>
              </a:ext>
            </a:extLst>
          </p:cNvPr>
          <p:cNvSpPr/>
          <p:nvPr/>
        </p:nvSpPr>
        <p:spPr>
          <a:xfrm>
            <a:off x="10905067" y="4217791"/>
            <a:ext cx="237066" cy="485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92D82821-125F-44D3-9E71-3DE160B92057}"/>
              </a:ext>
            </a:extLst>
          </p:cNvPr>
          <p:cNvSpPr/>
          <p:nvPr/>
        </p:nvSpPr>
        <p:spPr>
          <a:xfrm>
            <a:off x="6107288" y="5085646"/>
            <a:ext cx="237066" cy="485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A7BED1E4-FCFC-4C7E-B31E-3098D283A275}"/>
              </a:ext>
            </a:extLst>
          </p:cNvPr>
          <p:cNvSpPr/>
          <p:nvPr/>
        </p:nvSpPr>
        <p:spPr>
          <a:xfrm>
            <a:off x="7732890" y="5937957"/>
            <a:ext cx="237066" cy="4854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xmlns="" id="{3087F537-5470-446E-AEFC-32333010D9E6}"/>
              </a:ext>
            </a:extLst>
          </p:cNvPr>
          <p:cNvSpPr/>
          <p:nvPr/>
        </p:nvSpPr>
        <p:spPr>
          <a:xfrm>
            <a:off x="10589041" y="532435"/>
            <a:ext cx="485419" cy="1734452"/>
          </a:xfrm>
          <a:custGeom>
            <a:avLst/>
            <a:gdLst>
              <a:gd name="connsiteX0" fmla="*/ 0 w 949124"/>
              <a:gd name="connsiteY0" fmla="*/ 0 h 1840375"/>
              <a:gd name="connsiteX1" fmla="*/ 752355 w 949124"/>
              <a:gd name="connsiteY1" fmla="*/ 1064871 h 1840375"/>
              <a:gd name="connsiteX2" fmla="*/ 949124 w 949124"/>
              <a:gd name="connsiteY2" fmla="*/ 1840375 h 184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9124" h="1840375">
                <a:moveTo>
                  <a:pt x="0" y="0"/>
                </a:moveTo>
                <a:cubicBezTo>
                  <a:pt x="297084" y="379071"/>
                  <a:pt x="594168" y="758142"/>
                  <a:pt x="752355" y="1064871"/>
                </a:cubicBezTo>
                <a:cubicBezTo>
                  <a:pt x="910542" y="1371600"/>
                  <a:pt x="929833" y="1605987"/>
                  <a:pt x="949124" y="1840375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7592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3F3F8AC-D5AD-414E-9A75-4D0DB4EE81B5}"/>
              </a:ext>
            </a:extLst>
          </p:cNvPr>
          <p:cNvSpPr txBox="1"/>
          <p:nvPr/>
        </p:nvSpPr>
        <p:spPr>
          <a:xfrm>
            <a:off x="1921397" y="2331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La grille d’évaluation nationale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60810F0-B1D6-42BA-999C-97BECD38AE6F}"/>
              </a:ext>
            </a:extLst>
          </p:cNvPr>
          <p:cNvSpPr txBox="1"/>
          <p:nvPr/>
        </p:nvSpPr>
        <p:spPr>
          <a:xfrm>
            <a:off x="923832" y="1763595"/>
            <a:ext cx="2245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 report se fait automatiquement dans l’onglet U4 </a:t>
            </a:r>
          </a:p>
          <a:p>
            <a:endParaRPr lang="fr-FR" b="1" dirty="0"/>
          </a:p>
          <a:p>
            <a:r>
              <a:rPr lang="fr-FR" b="1" dirty="0"/>
              <a:t>On peut voir sur la droite, la répartition des points par compétence évaluée et par question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4FB871B8-9911-4A92-8C59-EBA78D2146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9320" y="1085529"/>
            <a:ext cx="8915400" cy="5505450"/>
          </a:xfrm>
          <a:prstGeom prst="rect">
            <a:avLst/>
          </a:prstGeom>
        </p:spPr>
      </p:pic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xmlns="" id="{6FE3E248-29C1-4F5A-A483-C90B71D8D569}"/>
              </a:ext>
            </a:extLst>
          </p:cNvPr>
          <p:cNvSpPr/>
          <p:nvPr/>
        </p:nvSpPr>
        <p:spPr>
          <a:xfrm>
            <a:off x="3014133" y="2122311"/>
            <a:ext cx="7409727" cy="1158304"/>
          </a:xfrm>
          <a:custGeom>
            <a:avLst/>
            <a:gdLst>
              <a:gd name="connsiteX0" fmla="*/ 0 w 7405511"/>
              <a:gd name="connsiteY0" fmla="*/ 326300 h 1410033"/>
              <a:gd name="connsiteX1" fmla="*/ 5712178 w 7405511"/>
              <a:gd name="connsiteY1" fmla="*/ 66656 h 1410033"/>
              <a:gd name="connsiteX2" fmla="*/ 7405511 w 7405511"/>
              <a:gd name="connsiteY2" fmla="*/ 1410033 h 141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5511" h="1410033">
                <a:moveTo>
                  <a:pt x="0" y="326300"/>
                </a:moveTo>
                <a:cubicBezTo>
                  <a:pt x="2238963" y="106167"/>
                  <a:pt x="4477926" y="-113966"/>
                  <a:pt x="5712178" y="66656"/>
                </a:cubicBezTo>
                <a:cubicBezTo>
                  <a:pt x="6946430" y="247278"/>
                  <a:pt x="7175970" y="828655"/>
                  <a:pt x="7405511" y="141003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2A1A76AD-3F93-428D-8DA6-8E215F57364B}"/>
              </a:ext>
            </a:extLst>
          </p:cNvPr>
          <p:cNvSpPr/>
          <p:nvPr/>
        </p:nvSpPr>
        <p:spPr>
          <a:xfrm>
            <a:off x="9425490" y="3280615"/>
            <a:ext cx="1828800" cy="2777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762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91E2D79-32F9-4A1E-86C0-032C0326DE9C}"/>
              </a:ext>
            </a:extLst>
          </p:cNvPr>
          <p:cNvSpPr txBox="1"/>
          <p:nvPr/>
        </p:nvSpPr>
        <p:spPr>
          <a:xfrm>
            <a:off x="1873956" y="157901"/>
            <a:ext cx="64572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La grille d’évaluation nationale</a:t>
            </a:r>
          </a:p>
          <a:p>
            <a:endParaRPr lang="fr-FR" b="1" dirty="0"/>
          </a:p>
          <a:p>
            <a:pPr algn="ctr"/>
            <a:r>
              <a:rPr lang="fr-FR" b="1" dirty="0"/>
              <a:t>La note est calculée automatiquement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3424AFBD-9512-4E6A-9AF0-EB9720BA9F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6882" y="1225256"/>
            <a:ext cx="9487021" cy="5474844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731A60C8-E5F2-40EA-9533-4ECC81A4FB3F}"/>
              </a:ext>
            </a:extLst>
          </p:cNvPr>
          <p:cNvSpPr/>
          <p:nvPr/>
        </p:nvSpPr>
        <p:spPr>
          <a:xfrm>
            <a:off x="8929511" y="3429000"/>
            <a:ext cx="1038578" cy="7140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8C74CBC9-1058-4EE1-8A82-8BE4D5F8731F}"/>
              </a:ext>
            </a:extLst>
          </p:cNvPr>
          <p:cNvSpPr/>
          <p:nvPr/>
        </p:nvSpPr>
        <p:spPr>
          <a:xfrm>
            <a:off x="7360356" y="948267"/>
            <a:ext cx="1986844" cy="2517422"/>
          </a:xfrm>
          <a:custGeom>
            <a:avLst/>
            <a:gdLst>
              <a:gd name="connsiteX0" fmla="*/ 0 w 1873955"/>
              <a:gd name="connsiteY0" fmla="*/ 0 h 2517422"/>
              <a:gd name="connsiteX1" fmla="*/ 1332088 w 1873955"/>
              <a:gd name="connsiteY1" fmla="*/ 508000 h 2517422"/>
              <a:gd name="connsiteX2" fmla="*/ 1873955 w 1873955"/>
              <a:gd name="connsiteY2" fmla="*/ 2517422 h 2517422"/>
              <a:gd name="connsiteX3" fmla="*/ 1873955 w 1873955"/>
              <a:gd name="connsiteY3" fmla="*/ 2517422 h 251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3955" h="2517422">
                <a:moveTo>
                  <a:pt x="0" y="0"/>
                </a:moveTo>
                <a:cubicBezTo>
                  <a:pt x="509881" y="44215"/>
                  <a:pt x="1019762" y="88430"/>
                  <a:pt x="1332088" y="508000"/>
                </a:cubicBezTo>
                <a:cubicBezTo>
                  <a:pt x="1644414" y="927570"/>
                  <a:pt x="1873955" y="2517422"/>
                  <a:pt x="1873955" y="2517422"/>
                </a:cubicBezTo>
                <a:lnTo>
                  <a:pt x="1873955" y="2517422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4897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49A65A-37D6-4D97-B1DA-CF9C7612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/>
              <a:t>Fin du diaporama – Merci de votre attention</a:t>
            </a:r>
            <a:br>
              <a:rPr lang="fr-FR" sz="3600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6925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Les horaires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lang="fr-FR" sz="2400" b="1" dirty="0"/>
              <a:t>Première année de BTS :</a:t>
            </a:r>
          </a:p>
          <a:p>
            <a:r>
              <a:rPr lang="fr-FR" sz="2400" dirty="0"/>
              <a:t>4 h de cours</a:t>
            </a:r>
          </a:p>
          <a:p>
            <a:r>
              <a:rPr lang="fr-FR" sz="2400" dirty="0"/>
              <a:t>4h de TP</a:t>
            </a:r>
          </a:p>
          <a:p>
            <a:r>
              <a:rPr lang="fr-FR" sz="2400" dirty="0"/>
              <a:t>3h de ADM en co-enseignement</a:t>
            </a:r>
          </a:p>
          <a:p>
            <a:endParaRPr lang="fr-FR" sz="2400" dirty="0"/>
          </a:p>
          <a:p>
            <a:r>
              <a:rPr lang="fr-FR" sz="2400" b="1" dirty="0"/>
              <a:t>Seconde année de BTS :</a:t>
            </a:r>
          </a:p>
          <a:p>
            <a:r>
              <a:rPr lang="fr-FR" sz="2400" dirty="0"/>
              <a:t>4 h de cours</a:t>
            </a:r>
          </a:p>
          <a:p>
            <a:r>
              <a:rPr lang="fr-FR" sz="2400" dirty="0"/>
              <a:t>4h de TP</a:t>
            </a:r>
          </a:p>
          <a:p>
            <a:r>
              <a:rPr lang="fr-FR" sz="2400" dirty="0"/>
              <a:t>3h de ADM  en co-enseignement</a:t>
            </a:r>
          </a:p>
          <a:p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Les épreuves d ‘examen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lang="fr-FR" sz="2800" b="1" dirty="0"/>
              <a:t>Epreuve E4 : Conception – étude préliminaire</a:t>
            </a:r>
          </a:p>
          <a:p>
            <a:r>
              <a:rPr lang="fr-FR" sz="2400" dirty="0"/>
              <a:t>Ponctuelle écrite</a:t>
            </a:r>
          </a:p>
          <a:p>
            <a:r>
              <a:rPr lang="fr-FR" sz="2400" dirty="0"/>
              <a:t>4h (sujet commun avec  partie SII)</a:t>
            </a:r>
          </a:p>
          <a:p>
            <a:r>
              <a:rPr lang="fr-FR" sz="2400" dirty="0"/>
              <a:t>Coef 5 (sur 24)</a:t>
            </a:r>
          </a:p>
          <a:p>
            <a:r>
              <a:rPr lang="fr-FR" sz="2400" dirty="0"/>
              <a:t>Compétences évaluées : C5  C6  C8  C10</a:t>
            </a:r>
          </a:p>
          <a:p>
            <a:r>
              <a:rPr lang="fr-FR" sz="2400" dirty="0"/>
              <a:t>Grille de notation nationale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800" b="1" dirty="0"/>
              <a:t>Epreuve E51 : Analyse-Diagnostic - Maintenance</a:t>
            </a:r>
          </a:p>
          <a:p>
            <a:r>
              <a:rPr lang="fr-FR" sz="2400" dirty="0"/>
              <a:t>CCF </a:t>
            </a:r>
            <a:r>
              <a:rPr lang="fr-FR" dirty="0"/>
              <a:t>(en centre de formation et éventuellement  lors du stage)</a:t>
            </a:r>
          </a:p>
          <a:p>
            <a:r>
              <a:rPr lang="fr-FR" sz="2400" dirty="0" err="1"/>
              <a:t>Coef</a:t>
            </a:r>
            <a:r>
              <a:rPr lang="fr-FR" sz="2400" dirty="0"/>
              <a:t> 3</a:t>
            </a:r>
          </a:p>
          <a:p>
            <a:r>
              <a:rPr lang="fr-FR" sz="2400" dirty="0"/>
              <a:t>Compétences évaluées : C2  C13  C17  C18</a:t>
            </a:r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Objectifs de formation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sz="3200" dirty="0"/>
              <a:t>L’enseignement de la physique-chimie en STS « </a:t>
            </a:r>
            <a:r>
              <a:rPr sz="3200" i="1" dirty="0"/>
              <a:t>Électrotechnique » </a:t>
            </a:r>
            <a:r>
              <a:rPr sz="3200" dirty="0"/>
              <a:t> vise à renforcer la maîtrise de la démarche scientifique afin de donner à l’étudiant l’autonomie nécessaire pour réaliser les tâches professionnelles qui lui seront proposées dans son futur</a:t>
            </a:r>
            <a:r>
              <a:rPr lang="fr-FR" sz="3200" dirty="0"/>
              <a:t> </a:t>
            </a:r>
            <a:r>
              <a:rPr sz="3200" dirty="0"/>
              <a:t>métier et agir en citoyen responsable.</a:t>
            </a:r>
            <a:endParaRPr lang="fr-FR" sz="3200" dirty="0"/>
          </a:p>
          <a:p>
            <a:pPr>
              <a:buNone/>
            </a:pPr>
            <a:r>
              <a:rPr sz="3200" dirty="0"/>
              <a:t> </a:t>
            </a:r>
            <a:endParaRPr lang="fr-FR" sz="3200" dirty="0"/>
          </a:p>
          <a:p>
            <a:r>
              <a:rPr lang="fr-FR" sz="3200" dirty="0"/>
              <a:t>Il doit </a:t>
            </a:r>
            <a:r>
              <a:rPr sz="3200" dirty="0"/>
              <a:t>permettre à l’étudiant de prendre des décisions éclairées et d’agir de manière autonome et adaptée. </a:t>
            </a:r>
          </a:p>
          <a:p>
            <a:pPr>
              <a:buNone/>
            </a:pPr>
            <a:r>
              <a:rPr sz="32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Note sur les capacités mathématiques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sz="3200" dirty="0"/>
              <a:t>Le programme de physique-chimie donne une place importante à la </a:t>
            </a:r>
            <a:r>
              <a:rPr sz="3200" b="1" dirty="0"/>
              <a:t>modélisation</a:t>
            </a:r>
            <a:r>
              <a:rPr sz="3200" dirty="0"/>
              <a:t> de phénomènes physiques et chimiques.</a:t>
            </a:r>
            <a:endParaRPr lang="fr-FR" sz="3200" dirty="0"/>
          </a:p>
          <a:p>
            <a:endParaRPr lang="fr-FR" sz="3200" dirty="0"/>
          </a:p>
          <a:p>
            <a:r>
              <a:rPr sz="3200" dirty="0"/>
              <a:t>Toutefois, la technicité de l’outil mathématique ne doit pas prendre le pas sur la compréhension des phénomènes physiques et chimiques étudiés. </a:t>
            </a:r>
          </a:p>
          <a:p>
            <a:pPr>
              <a:buNone/>
            </a:pPr>
            <a:r>
              <a:rPr sz="32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Note sur les capacités mathématiques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sz="3200" dirty="0"/>
              <a:t>Dans ce sens, le recours à des formalismes complexes comme les nombres complexes, les transformées de Laplace, les transformées de Fourier ou la résolution d’équation différentielles </a:t>
            </a:r>
            <a:r>
              <a:rPr sz="3200" b="1" dirty="0"/>
              <a:t>n’est pas nécessaire, ni exigible des étudiants</a:t>
            </a:r>
            <a:r>
              <a:rPr sz="3200" dirty="0"/>
              <a:t>. </a:t>
            </a:r>
          </a:p>
          <a:p>
            <a:endParaRPr lang="fr-FR" sz="3200" dirty="0"/>
          </a:p>
          <a:p>
            <a:r>
              <a:rPr sz="3200" dirty="0"/>
              <a:t>La </a:t>
            </a:r>
            <a:r>
              <a:rPr sz="3200" b="1" dirty="0"/>
              <a:t>représentation de Fresnel </a:t>
            </a:r>
            <a:r>
              <a:rPr sz="3200" dirty="0"/>
              <a:t>est suffisant</a:t>
            </a:r>
            <a:r>
              <a:rPr lang="fr-FR" sz="3200" dirty="0"/>
              <a:t>e</a:t>
            </a:r>
            <a:r>
              <a:rPr sz="3200" dirty="0"/>
              <a:t> pour aborder avec les étudiants la notion de somme de grandeurs sinusoïdales présentant des déphasages entre elles. </a:t>
            </a:r>
            <a:endParaRPr lang="fr-FR" sz="3200" dirty="0"/>
          </a:p>
          <a:p>
            <a:pPr>
              <a:buNone/>
            </a:pPr>
            <a:r>
              <a:rPr sz="32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Note sur les capacités mathématiques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r>
              <a:rPr sz="3200" dirty="0"/>
              <a:t>L’utilisation </a:t>
            </a:r>
            <a:r>
              <a:rPr lang="fr-FR" sz="3200" dirty="0"/>
              <a:t>d</a:t>
            </a:r>
            <a:r>
              <a:rPr sz="3200" dirty="0"/>
              <a:t>es nombres complexes n’est pas au programme de physique-chimie. </a:t>
            </a:r>
          </a:p>
          <a:p>
            <a:endParaRPr lang="fr-FR" sz="3200" dirty="0"/>
          </a:p>
          <a:p>
            <a:r>
              <a:rPr sz="3200" dirty="0"/>
              <a:t>Les compétences du physicien-chimiste sont d</a:t>
            </a:r>
            <a:r>
              <a:rPr lang="fr-FR" sz="3200" dirty="0"/>
              <a:t>e savoir obtenir</a:t>
            </a:r>
            <a:r>
              <a:rPr sz="3200" dirty="0"/>
              <a:t> </a:t>
            </a:r>
            <a:r>
              <a:rPr lang="fr-FR" sz="3200" dirty="0"/>
              <a:t>une</a:t>
            </a:r>
            <a:r>
              <a:rPr sz="3200" dirty="0"/>
              <a:t> équation différentielle</a:t>
            </a:r>
            <a:r>
              <a:rPr lang="fr-FR" sz="3200" dirty="0"/>
              <a:t> et</a:t>
            </a:r>
            <a:r>
              <a:rPr sz="3200" dirty="0"/>
              <a:t> de l'analyser, d’identifier éventuellement un régime stationnaire, mais pas de savoir la résoudre.</a:t>
            </a:r>
            <a:endParaRPr lang="fr-FR" sz="3200" dirty="0"/>
          </a:p>
          <a:p>
            <a:pPr>
              <a:buNone/>
            </a:pPr>
            <a:r>
              <a:rPr sz="3200" dirty="0"/>
              <a:t> </a:t>
            </a:r>
          </a:p>
          <a:p>
            <a:r>
              <a:rPr sz="3200" dirty="0"/>
              <a:t>Le calcul de séries de Fourier n’est pas au programme de physique-chimie. </a:t>
            </a:r>
          </a:p>
          <a:p>
            <a:pPr>
              <a:buNone/>
            </a:pPr>
            <a:r>
              <a:rPr sz="32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0"/>
            <a:ext cx="9599075" cy="719781"/>
          </a:xfrm>
        </p:spPr>
        <p:txBody>
          <a:bodyPr>
            <a:normAutofit/>
          </a:bodyPr>
          <a:lstStyle/>
          <a:p>
            <a:r>
              <a:rPr lang="fr-FR" dirty="0"/>
              <a:t>La démarche scientifique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942108"/>
            <a:ext cx="9599075" cy="5915891"/>
          </a:xfrm>
        </p:spPr>
        <p:txBody>
          <a:bodyPr>
            <a:noAutofit/>
          </a:bodyPr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0614" y="932502"/>
            <a:ext cx="8600570" cy="592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1130</TotalTime>
  <Words>522</Words>
  <Application>Microsoft Office PowerPoint</Application>
  <PresentationFormat>Personnalisé</PresentationFormat>
  <Paragraphs>96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Brin</vt:lpstr>
      <vt:lpstr>BTS ÉLECTROTECHNIQUE</vt:lpstr>
      <vt:lpstr>LA PHYSIQUE CHIMIE </vt:lpstr>
      <vt:lpstr>Les horaires :</vt:lpstr>
      <vt:lpstr>Les épreuves d ‘examen</vt:lpstr>
      <vt:lpstr>Objectifs de formation :</vt:lpstr>
      <vt:lpstr>Note sur les capacités mathématiques :</vt:lpstr>
      <vt:lpstr>Note sur les capacités mathématiques :</vt:lpstr>
      <vt:lpstr>Note sur les capacités mathématiques :</vt:lpstr>
      <vt:lpstr>La démarche scientifique :</vt:lpstr>
      <vt:lpstr>Le programme de Physique - Chimie :</vt:lpstr>
      <vt:lpstr>L’ENERGIE</vt:lpstr>
      <vt:lpstr>ENERGIE ET MECANIQUE</vt:lpstr>
      <vt:lpstr>ENERGIE ET RAYONNEMENT</vt:lpstr>
      <vt:lpstr>ENERGIE ET CHIMIE</vt:lpstr>
      <vt:lpstr>ENERGIE ET ELECTRICITE</vt:lpstr>
      <vt:lpstr>LES CONVERTISSEURS ELECTROMECANIQUES</vt:lpstr>
      <vt:lpstr>LES SYSTEMES LINEAIRES</vt:lpstr>
      <vt:lpstr>LA MAITRISE DES PROCEDES</vt:lpstr>
      <vt:lpstr>Diapositive 19</vt:lpstr>
      <vt:lpstr>Diapositive 20</vt:lpstr>
      <vt:lpstr>Diapositive 21</vt:lpstr>
      <vt:lpstr>Diapositive 22</vt:lpstr>
      <vt:lpstr>Diapositive 23</vt:lpstr>
      <vt:lpstr>Fin du diaporama – Merci de votre attention </vt:lpstr>
    </vt:vector>
  </TitlesOfParts>
  <Company>Académie de Lille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ÉLECTROTECHNIQUE</dc:title>
  <dc:creator/>
  <cp:lastModifiedBy>Patrick</cp:lastModifiedBy>
  <cp:revision>153</cp:revision>
  <dcterms:created xsi:type="dcterms:W3CDTF">2021-04-27T14:51:18Z</dcterms:created>
  <dcterms:modified xsi:type="dcterms:W3CDTF">2021-06-16T19:16:23Z</dcterms:modified>
</cp:coreProperties>
</file>