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58" r:id="rId3"/>
    <p:sldId id="259" r:id="rId4"/>
    <p:sldId id="257"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27127F-CEE8-4CA0-90D7-099018EEE5D1}" v="1" dt="2020-10-21T08:15:45.23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364" y="-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D98ED-D2F4-485E-97BD-9003FAF8252E}" type="datetimeFigureOut">
              <a:rPr lang="fr-FR" smtClean="0"/>
              <a:pPr/>
              <a:t>17/06/2021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2DCF4-1B04-466C-A870-936E27ADA243}" type="slidenum">
              <a:rPr lang="fr-FR" smtClean="0"/>
              <a:pPr/>
              <a:t>‹N°›</a:t>
            </a:fld>
            <a:endParaRPr lang="fr-FR"/>
          </a:p>
        </p:txBody>
      </p:sp>
    </p:spTree>
    <p:extLst>
      <p:ext uri="{BB962C8B-B14F-4D97-AF65-F5344CB8AC3E}">
        <p14:creationId xmlns:p14="http://schemas.microsoft.com/office/powerpoint/2010/main" xmlns="" val="1922852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0D8BEE5B-90BA-4F65-BD96-5524567A93D0}" type="datetimeFigureOut">
              <a:rPr lang="fr-FR" smtClean="0"/>
              <a:pPr/>
              <a:t>17/06/2021</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3DAFDF2-11D8-4CC7-ABA5-CC29751A887B}" type="slidenum">
              <a:rPr lang="fr-FR" smtClean="0"/>
              <a:pPr/>
              <a:t>‹N°›</a:t>
            </a:fld>
            <a:endParaRPr lang="fr-FR"/>
          </a:p>
        </p:txBody>
      </p:sp>
    </p:spTree>
    <p:extLst>
      <p:ext uri="{BB962C8B-B14F-4D97-AF65-F5344CB8AC3E}">
        <p14:creationId xmlns:p14="http://schemas.microsoft.com/office/powerpoint/2010/main" xmlns="" val="19158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D8BEE5B-90BA-4F65-BD96-5524567A93D0}" type="datetimeFigureOut">
              <a:rPr lang="fr-FR" smtClean="0"/>
              <a:pPr/>
              <a:t>17/06/2021</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DAFDF2-11D8-4CC7-ABA5-CC29751A887B}" type="slidenum">
              <a:rPr lang="fr-FR" smtClean="0"/>
              <a:pPr/>
              <a:t>‹N°›</a:t>
            </a:fld>
            <a:endParaRPr lang="fr-FR"/>
          </a:p>
        </p:txBody>
      </p:sp>
    </p:spTree>
    <p:extLst>
      <p:ext uri="{BB962C8B-B14F-4D97-AF65-F5344CB8AC3E}">
        <p14:creationId xmlns:p14="http://schemas.microsoft.com/office/powerpoint/2010/main" xmlns="" val="443766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D8BEE5B-90BA-4F65-BD96-5524567A93D0}" type="datetimeFigureOut">
              <a:rPr lang="fr-FR" smtClean="0"/>
              <a:pPr/>
              <a:t>17/06/2021</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DAFDF2-11D8-4CC7-ABA5-CC29751A887B}" type="slidenum">
              <a:rPr lang="fr-FR" smtClean="0"/>
              <a:pPr/>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645698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0D8BEE5B-90BA-4F65-BD96-5524567A93D0}" type="datetimeFigureOut">
              <a:rPr lang="fr-FR" smtClean="0"/>
              <a:pPr/>
              <a:t>17/06/2021</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DAFDF2-11D8-4CC7-ABA5-CC29751A887B}" type="slidenum">
              <a:rPr lang="fr-FR" smtClean="0"/>
              <a:pPr/>
              <a:t>‹N°›</a:t>
            </a:fld>
            <a:endParaRPr lang="fr-FR"/>
          </a:p>
        </p:txBody>
      </p:sp>
    </p:spTree>
    <p:extLst>
      <p:ext uri="{BB962C8B-B14F-4D97-AF65-F5344CB8AC3E}">
        <p14:creationId xmlns:p14="http://schemas.microsoft.com/office/powerpoint/2010/main" xmlns="" val="2853932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0D8BEE5B-90BA-4F65-BD96-5524567A93D0}" type="datetimeFigureOut">
              <a:rPr lang="fr-FR" smtClean="0"/>
              <a:pPr/>
              <a:t>17/06/2021</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DAFDF2-11D8-4CC7-ABA5-CC29751A887B}" type="slidenum">
              <a:rPr lang="fr-FR" smtClean="0"/>
              <a:pPr/>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645912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0D8BEE5B-90BA-4F65-BD96-5524567A93D0}" type="datetimeFigureOut">
              <a:rPr lang="fr-FR" smtClean="0"/>
              <a:pPr/>
              <a:t>17/06/2021</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DAFDF2-11D8-4CC7-ABA5-CC29751A887B}" type="slidenum">
              <a:rPr lang="fr-FR" smtClean="0"/>
              <a:pPr/>
              <a:t>‹N°›</a:t>
            </a:fld>
            <a:endParaRPr lang="fr-FR"/>
          </a:p>
        </p:txBody>
      </p:sp>
    </p:spTree>
    <p:extLst>
      <p:ext uri="{BB962C8B-B14F-4D97-AF65-F5344CB8AC3E}">
        <p14:creationId xmlns:p14="http://schemas.microsoft.com/office/powerpoint/2010/main" xmlns="" val="2448935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D8BEE5B-90BA-4F65-BD96-5524567A93D0}" type="datetimeFigureOut">
              <a:rPr lang="fr-FR" smtClean="0"/>
              <a:pPr/>
              <a:t>17/06/2021</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DAFDF2-11D8-4CC7-ABA5-CC29751A887B}" type="slidenum">
              <a:rPr lang="fr-FR" smtClean="0"/>
              <a:pPr/>
              <a:t>‹N°›</a:t>
            </a:fld>
            <a:endParaRPr lang="fr-FR"/>
          </a:p>
        </p:txBody>
      </p:sp>
    </p:spTree>
    <p:extLst>
      <p:ext uri="{BB962C8B-B14F-4D97-AF65-F5344CB8AC3E}">
        <p14:creationId xmlns:p14="http://schemas.microsoft.com/office/powerpoint/2010/main" xmlns="" val="4100334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D8BEE5B-90BA-4F65-BD96-5524567A93D0}" type="datetimeFigureOut">
              <a:rPr lang="fr-FR" smtClean="0"/>
              <a:pPr/>
              <a:t>17/06/2021</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DAFDF2-11D8-4CC7-ABA5-CC29751A887B}" type="slidenum">
              <a:rPr lang="fr-FR" smtClean="0"/>
              <a:pPr/>
              <a:t>‹N°›</a:t>
            </a:fld>
            <a:endParaRPr lang="fr-FR"/>
          </a:p>
        </p:txBody>
      </p:sp>
    </p:spTree>
    <p:extLst>
      <p:ext uri="{BB962C8B-B14F-4D97-AF65-F5344CB8AC3E}">
        <p14:creationId xmlns:p14="http://schemas.microsoft.com/office/powerpoint/2010/main" xmlns="" val="216465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D8BEE5B-90BA-4F65-BD96-5524567A93D0}" type="datetimeFigureOut">
              <a:rPr lang="fr-FR" smtClean="0"/>
              <a:pPr/>
              <a:t>17/06/2021</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DAFDF2-11D8-4CC7-ABA5-CC29751A887B}" type="slidenum">
              <a:rPr lang="fr-FR" smtClean="0"/>
              <a:pPr/>
              <a:t>‹N°›</a:t>
            </a:fld>
            <a:endParaRPr lang="fr-FR"/>
          </a:p>
        </p:txBody>
      </p:sp>
    </p:spTree>
    <p:extLst>
      <p:ext uri="{BB962C8B-B14F-4D97-AF65-F5344CB8AC3E}">
        <p14:creationId xmlns:p14="http://schemas.microsoft.com/office/powerpoint/2010/main" xmlns="" val="210387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D8BEE5B-90BA-4F65-BD96-5524567A93D0}" type="datetimeFigureOut">
              <a:rPr lang="fr-FR" smtClean="0"/>
              <a:pPr/>
              <a:t>17/06/2021</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DAFDF2-11D8-4CC7-ABA5-CC29751A887B}" type="slidenum">
              <a:rPr lang="fr-FR" smtClean="0"/>
              <a:pPr/>
              <a:t>‹N°›</a:t>
            </a:fld>
            <a:endParaRPr lang="fr-FR"/>
          </a:p>
        </p:txBody>
      </p:sp>
    </p:spTree>
    <p:extLst>
      <p:ext uri="{BB962C8B-B14F-4D97-AF65-F5344CB8AC3E}">
        <p14:creationId xmlns:p14="http://schemas.microsoft.com/office/powerpoint/2010/main" xmlns="" val="397375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D8BEE5B-90BA-4F65-BD96-5524567A93D0}" type="datetimeFigureOut">
              <a:rPr lang="fr-FR" smtClean="0"/>
              <a:pPr/>
              <a:t>17/06/2021</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3DAFDF2-11D8-4CC7-ABA5-CC29751A887B}" type="slidenum">
              <a:rPr lang="fr-FR" smtClean="0"/>
              <a:pPr/>
              <a:t>‹N°›</a:t>
            </a:fld>
            <a:endParaRPr lang="fr-FR"/>
          </a:p>
        </p:txBody>
      </p:sp>
    </p:spTree>
    <p:extLst>
      <p:ext uri="{BB962C8B-B14F-4D97-AF65-F5344CB8AC3E}">
        <p14:creationId xmlns:p14="http://schemas.microsoft.com/office/powerpoint/2010/main" xmlns="" val="100365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D8BEE5B-90BA-4F65-BD96-5524567A93D0}" type="datetimeFigureOut">
              <a:rPr lang="fr-FR" smtClean="0"/>
              <a:pPr/>
              <a:t>17/06/2021</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3DAFDF2-11D8-4CC7-ABA5-CC29751A887B}" type="slidenum">
              <a:rPr lang="fr-FR" smtClean="0"/>
              <a:pPr/>
              <a:t>‹N°›</a:t>
            </a:fld>
            <a:endParaRPr lang="fr-FR"/>
          </a:p>
        </p:txBody>
      </p:sp>
    </p:spTree>
    <p:extLst>
      <p:ext uri="{BB962C8B-B14F-4D97-AF65-F5344CB8AC3E}">
        <p14:creationId xmlns:p14="http://schemas.microsoft.com/office/powerpoint/2010/main" xmlns="" val="345227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D8BEE5B-90BA-4F65-BD96-5524567A93D0}" type="datetimeFigureOut">
              <a:rPr lang="fr-FR" smtClean="0"/>
              <a:pPr/>
              <a:t>17/06/2021</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3DAFDF2-11D8-4CC7-ABA5-CC29751A887B}" type="slidenum">
              <a:rPr lang="fr-FR" smtClean="0"/>
              <a:pPr/>
              <a:t>‹N°›</a:t>
            </a:fld>
            <a:endParaRPr lang="fr-FR"/>
          </a:p>
        </p:txBody>
      </p:sp>
    </p:spTree>
    <p:extLst>
      <p:ext uri="{BB962C8B-B14F-4D97-AF65-F5344CB8AC3E}">
        <p14:creationId xmlns:p14="http://schemas.microsoft.com/office/powerpoint/2010/main" xmlns="" val="356893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BEE5B-90BA-4F65-BD96-5524567A93D0}" type="datetimeFigureOut">
              <a:rPr lang="fr-FR" smtClean="0"/>
              <a:pPr/>
              <a:t>17/06/2021</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3DAFDF2-11D8-4CC7-ABA5-CC29751A887B}" type="slidenum">
              <a:rPr lang="fr-FR" smtClean="0"/>
              <a:pPr/>
              <a:t>‹N°›</a:t>
            </a:fld>
            <a:endParaRPr lang="fr-FR"/>
          </a:p>
        </p:txBody>
      </p:sp>
    </p:spTree>
    <p:extLst>
      <p:ext uri="{BB962C8B-B14F-4D97-AF65-F5344CB8AC3E}">
        <p14:creationId xmlns:p14="http://schemas.microsoft.com/office/powerpoint/2010/main" xmlns="" val="97504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D8BEE5B-90BA-4F65-BD96-5524567A93D0}" type="datetimeFigureOut">
              <a:rPr lang="fr-FR" smtClean="0"/>
              <a:pPr/>
              <a:t>17/06/2021</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3DAFDF2-11D8-4CC7-ABA5-CC29751A887B}" type="slidenum">
              <a:rPr lang="fr-FR" smtClean="0"/>
              <a:pPr/>
              <a:t>‹N°›</a:t>
            </a:fld>
            <a:endParaRPr lang="fr-FR"/>
          </a:p>
        </p:txBody>
      </p:sp>
    </p:spTree>
    <p:extLst>
      <p:ext uri="{BB962C8B-B14F-4D97-AF65-F5344CB8AC3E}">
        <p14:creationId xmlns:p14="http://schemas.microsoft.com/office/powerpoint/2010/main" xmlns="" val="400845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D8BEE5B-90BA-4F65-BD96-5524567A93D0}" type="datetimeFigureOut">
              <a:rPr lang="fr-FR" smtClean="0"/>
              <a:pPr/>
              <a:t>17/06/2021</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DAFDF2-11D8-4CC7-ABA5-CC29751A887B}" type="slidenum">
              <a:rPr lang="fr-FR" smtClean="0"/>
              <a:pPr/>
              <a:t>‹N°›</a:t>
            </a:fld>
            <a:endParaRPr lang="fr-FR"/>
          </a:p>
        </p:txBody>
      </p:sp>
    </p:spTree>
    <p:extLst>
      <p:ext uri="{BB962C8B-B14F-4D97-AF65-F5344CB8AC3E}">
        <p14:creationId xmlns:p14="http://schemas.microsoft.com/office/powerpoint/2010/main" xmlns="" val="89817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8BEE5B-90BA-4F65-BD96-5524567A93D0}" type="datetimeFigureOut">
              <a:rPr lang="fr-FR" smtClean="0"/>
              <a:pPr/>
              <a:t>17/06/2021</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3DAFDF2-11D8-4CC7-ABA5-CC29751A887B}" type="slidenum">
              <a:rPr lang="fr-FR" smtClean="0"/>
              <a:pPr/>
              <a:t>‹N°›</a:t>
            </a:fld>
            <a:endParaRPr lang="fr-FR"/>
          </a:p>
        </p:txBody>
      </p:sp>
    </p:spTree>
    <p:extLst>
      <p:ext uri="{BB962C8B-B14F-4D97-AF65-F5344CB8AC3E}">
        <p14:creationId xmlns:p14="http://schemas.microsoft.com/office/powerpoint/2010/main" xmlns="" val="290134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F34F9472-3C6B-49BE-8186-DE5F7EAFAEBC}"/>
              </a:ext>
            </a:extLst>
          </p:cNvPr>
          <p:cNvPicPr>
            <a:picLocks noChangeAspect="1"/>
          </p:cNvPicPr>
          <p:nvPr/>
        </p:nvPicPr>
        <p:blipFill>
          <a:blip r:embed="rId2" cstate="print"/>
          <a:stretch>
            <a:fillRect/>
          </a:stretch>
        </p:blipFill>
        <p:spPr>
          <a:xfrm>
            <a:off x="790091" y="164987"/>
            <a:ext cx="1149545" cy="1149545"/>
          </a:xfrm>
          <a:prstGeom prst="rect">
            <a:avLst/>
          </a:prstGeom>
        </p:spPr>
      </p:pic>
      <p:sp>
        <p:nvSpPr>
          <p:cNvPr id="3" name="ZoneTexte 2"/>
          <p:cNvSpPr txBox="1"/>
          <p:nvPr/>
        </p:nvSpPr>
        <p:spPr>
          <a:xfrm>
            <a:off x="1939636" y="2364207"/>
            <a:ext cx="10252364" cy="461665"/>
          </a:xfrm>
          <a:prstGeom prst="rect">
            <a:avLst/>
          </a:prstGeom>
          <a:noFill/>
        </p:spPr>
        <p:txBody>
          <a:bodyPr wrap="square" rtlCol="0">
            <a:spAutoFit/>
          </a:bodyPr>
          <a:lstStyle/>
          <a:p>
            <a:r>
              <a:rPr lang="fr-FR" sz="2400" b="1" dirty="0" smtClean="0"/>
              <a:t>ESPACE DE FORMATION</a:t>
            </a:r>
            <a:endParaRPr lang="fr-FR" sz="2400" b="1" dirty="0"/>
          </a:p>
        </p:txBody>
      </p:sp>
      <p:pic>
        <p:nvPicPr>
          <p:cNvPr id="6" name="Imag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62700" y="3943350"/>
            <a:ext cx="5829300" cy="2914650"/>
          </a:xfrm>
          <a:prstGeom prst="rect">
            <a:avLst/>
          </a:prstGeom>
        </p:spPr>
      </p:pic>
      <p:sp>
        <p:nvSpPr>
          <p:cNvPr id="7" name="ZoneTexte 6"/>
          <p:cNvSpPr txBox="1"/>
          <p:nvPr/>
        </p:nvSpPr>
        <p:spPr>
          <a:xfrm>
            <a:off x="180109" y="6483927"/>
            <a:ext cx="6165273" cy="374073"/>
          </a:xfrm>
          <a:prstGeom prst="rect">
            <a:avLst/>
          </a:prstGeom>
          <a:noFill/>
        </p:spPr>
        <p:txBody>
          <a:bodyPr wrap="square" rtlCol="0">
            <a:spAutoFit/>
          </a:bodyPr>
          <a:lstStyle/>
          <a:p>
            <a:r>
              <a:rPr lang="fr-FR" b="1" dirty="0" smtClean="0"/>
              <a:t>Séminaire académique 12 mai 2021</a:t>
            </a:r>
            <a:endParaRPr lang="fr-FR" b="1" dirty="0"/>
          </a:p>
        </p:txBody>
      </p:sp>
      <p:sp>
        <p:nvSpPr>
          <p:cNvPr id="8" name="Titre 7"/>
          <p:cNvSpPr>
            <a:spLocks noGrp="1"/>
          </p:cNvSpPr>
          <p:nvPr>
            <p:ph type="ctrTitle"/>
          </p:nvPr>
        </p:nvSpPr>
        <p:spPr>
          <a:xfrm>
            <a:off x="1939636" y="1314532"/>
            <a:ext cx="10252364" cy="872836"/>
          </a:xfrm>
        </p:spPr>
        <p:txBody>
          <a:bodyPr>
            <a:normAutofit/>
          </a:bodyPr>
          <a:lstStyle/>
          <a:p>
            <a:r>
              <a:rPr lang="fr-FR" sz="4800" b="1" dirty="0" smtClean="0">
                <a:solidFill>
                  <a:schemeClr val="bg2">
                    <a:lumMod val="75000"/>
                  </a:schemeClr>
                </a:solidFill>
                <a:effectLst>
                  <a:outerShdw blurRad="38100" dist="38100" dir="2700000" algn="tl">
                    <a:srgbClr val="000000">
                      <a:alpha val="43137"/>
                    </a:srgbClr>
                  </a:outerShdw>
                </a:effectLst>
              </a:rPr>
              <a:t>BTS ÉLECTROTECHNIQUE</a:t>
            </a:r>
            <a:endParaRPr lang="fr-FR" sz="4800"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44485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69822" y="554182"/>
            <a:ext cx="9722178" cy="719781"/>
          </a:xfrm>
        </p:spPr>
        <p:txBody>
          <a:bodyPr>
            <a:normAutofit/>
          </a:bodyPr>
          <a:lstStyle/>
          <a:p>
            <a:r>
              <a:rPr lang="fr-FR" dirty="0" smtClean="0"/>
              <a:t>Éléments de cadrage </a:t>
            </a:r>
            <a:endParaRPr lang="fr-FR" dirty="0"/>
          </a:p>
        </p:txBody>
      </p:sp>
      <p:sp>
        <p:nvSpPr>
          <p:cNvPr id="3" name="Espace réservé du contenu 2"/>
          <p:cNvSpPr>
            <a:spLocks noGrp="1"/>
          </p:cNvSpPr>
          <p:nvPr>
            <p:ph idx="1"/>
          </p:nvPr>
        </p:nvSpPr>
        <p:spPr>
          <a:xfrm>
            <a:off x="2469822" y="1399308"/>
            <a:ext cx="9722178" cy="5915891"/>
          </a:xfrm>
        </p:spPr>
        <p:txBody>
          <a:bodyPr>
            <a:noAutofit/>
          </a:bodyPr>
          <a:lstStyle/>
          <a:p>
            <a:pPr algn="just"/>
            <a:r>
              <a:rPr lang="fr-FR" dirty="0" smtClean="0"/>
              <a:t>La rénovation du BTS  a mis en place un nouvel enseignement et l’exploration de trois secteurs professionnels (bâtiments, industrie et un troisième au choix de l’établissement). L’espace de formation est donc à adapter, à partir de l’existant, pour permettre les enseignements correspondants.</a:t>
            </a:r>
          </a:p>
          <a:p>
            <a:pPr algn="just"/>
            <a:r>
              <a:rPr lang="fr-FR" dirty="0">
                <a:solidFill>
                  <a:schemeClr val="tx1"/>
                </a:solidFill>
                <a:cs typeface="Arial" panose="020B0604020202020204" pitchFamily="34" charset="0"/>
              </a:rPr>
              <a:t>Les équipements présents et technologiquement actuels sont à conserver ou à compléter</a:t>
            </a:r>
            <a:r>
              <a:rPr lang="fr-FR" dirty="0" smtClean="0">
                <a:solidFill>
                  <a:schemeClr val="tx1"/>
                </a:solidFill>
                <a:cs typeface="Arial" panose="020B0604020202020204" pitchFamily="34" charset="0"/>
              </a:rPr>
              <a:t>. </a:t>
            </a:r>
            <a:r>
              <a:rPr lang="fr-FR" dirty="0">
                <a:solidFill>
                  <a:schemeClr val="tx1"/>
                </a:solidFill>
                <a:cs typeface="Arial" panose="020B0604020202020204" pitchFamily="34" charset="0"/>
              </a:rPr>
              <a:t>Les solutions techniques liées à la problématique de la transition énergétique sont systématiquement déployées. Tous les équipements permettent des investigations technologiques et scientifiques. </a:t>
            </a:r>
          </a:p>
          <a:p>
            <a:pPr algn="just"/>
            <a:r>
              <a:rPr lang="fr-FR" dirty="0">
                <a:solidFill>
                  <a:schemeClr val="tx1"/>
                </a:solidFill>
                <a:cs typeface="Arial" panose="020B0604020202020204" pitchFamily="34" charset="0"/>
              </a:rPr>
              <a:t>L’évolution technique de l’espace de formation est à l’initiative des enseignants sous la responsabilité de l’équipe de direction de l’établissement, elle doit aussi suivre l’évolution des techniques au fur et à mesure de leur apparition sur le marché</a:t>
            </a:r>
            <a:r>
              <a:rPr lang="fr-FR" dirty="0" smtClean="0">
                <a:solidFill>
                  <a:schemeClr val="tx1"/>
                </a:solidFill>
                <a:cs typeface="Arial" panose="020B0604020202020204" pitchFamily="34" charset="0"/>
              </a:rPr>
              <a:t>.</a:t>
            </a:r>
          </a:p>
          <a:p>
            <a:pPr algn="just"/>
            <a:r>
              <a:rPr lang="fr-FR" dirty="0">
                <a:solidFill>
                  <a:schemeClr val="tx1"/>
                </a:solidFill>
                <a:cs typeface="Arial" panose="020B0604020202020204" pitchFamily="34" charset="0"/>
              </a:rPr>
              <a:t>Lorsque des sections de Bac pro et de BTS sont présentes dans l’établissement, il est souhaitable de mutualiser certains espaces et supports de formation. De même, la collaboration entre ces sections favorise la réalisation de projets/chantiers.</a:t>
            </a:r>
          </a:p>
          <a:p>
            <a:pPr algn="just"/>
            <a:r>
              <a:rPr lang="fr-FR" dirty="0" smtClean="0">
                <a:solidFill>
                  <a:schemeClr val="tx1"/>
                </a:solidFill>
              </a:rPr>
              <a:t>Les </a:t>
            </a:r>
            <a:r>
              <a:rPr lang="fr-FR" dirty="0">
                <a:solidFill>
                  <a:schemeClr val="tx1"/>
                </a:solidFill>
              </a:rPr>
              <a:t>co-enseignements auront lieu de préférence sur l’espace de formation</a:t>
            </a:r>
            <a:r>
              <a:rPr lang="fr-FR" dirty="0" smtClean="0">
                <a:solidFill>
                  <a:schemeClr val="tx1"/>
                </a:solidFill>
              </a:rPr>
              <a:t>. </a:t>
            </a:r>
            <a:endParaRPr lang="fr-FR" dirty="0">
              <a:solidFill>
                <a:schemeClr val="tx1"/>
              </a:solidFill>
            </a:endParaRPr>
          </a:p>
          <a:p>
            <a:pPr algn="just"/>
            <a:endParaRPr lang="fr-FR" dirty="0">
              <a:solidFill>
                <a:srgbClr val="0000CC"/>
              </a:solidFill>
              <a:cs typeface="Arial" panose="020B0604020202020204" pitchFamily="34" charset="0"/>
            </a:endParaRPr>
          </a:p>
        </p:txBody>
      </p:sp>
    </p:spTree>
    <p:extLst>
      <p:ext uri="{BB962C8B-B14F-4D97-AF65-F5344CB8AC3E}">
        <p14:creationId xmlns:p14="http://schemas.microsoft.com/office/powerpoint/2010/main" xmlns="" val="2780231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3818" y="0"/>
            <a:ext cx="9694469" cy="719781"/>
          </a:xfrm>
        </p:spPr>
        <p:txBody>
          <a:bodyPr>
            <a:normAutofit/>
          </a:bodyPr>
          <a:lstStyle/>
          <a:p>
            <a:r>
              <a:rPr lang="fr-FR" dirty="0" smtClean="0"/>
              <a:t>Évolution de la configuration spatiale </a:t>
            </a:r>
            <a:endParaRPr lang="fr-FR" dirty="0"/>
          </a:p>
        </p:txBody>
      </p:sp>
      <p:grpSp>
        <p:nvGrpSpPr>
          <p:cNvPr id="5" name="Groupe 4">
            <a:extLst>
              <a:ext uri="{FF2B5EF4-FFF2-40B4-BE49-F238E27FC236}">
                <a16:creationId xmlns:a16="http://schemas.microsoft.com/office/drawing/2014/main" xmlns="" id="{EAF2B3D9-2854-452B-BD5C-18B4BD6E33F0}"/>
              </a:ext>
            </a:extLst>
          </p:cNvPr>
          <p:cNvGrpSpPr/>
          <p:nvPr/>
        </p:nvGrpSpPr>
        <p:grpSpPr>
          <a:xfrm>
            <a:off x="1639471" y="1300592"/>
            <a:ext cx="7158164" cy="4311711"/>
            <a:chOff x="2076556" y="1676355"/>
            <a:chExt cx="7890073" cy="4681872"/>
          </a:xfrm>
        </p:grpSpPr>
        <p:sp>
          <p:nvSpPr>
            <p:cNvPr id="6" name="Rectangle à coins arrondis 5">
              <a:extLst>
                <a:ext uri="{FF2B5EF4-FFF2-40B4-BE49-F238E27FC236}">
                  <a16:creationId xmlns:a16="http://schemas.microsoft.com/office/drawing/2014/main" xmlns="" id="{A4AE63F8-4E07-4AF5-B100-45579D4BCDA2}"/>
                </a:ext>
              </a:extLst>
            </p:cNvPr>
            <p:cNvSpPr/>
            <p:nvPr/>
          </p:nvSpPr>
          <p:spPr>
            <a:xfrm>
              <a:off x="5057954" y="3194474"/>
              <a:ext cx="2557199" cy="1787730"/>
            </a:xfrm>
            <a:prstGeom prst="roundRect">
              <a:avLst>
                <a:gd name="adj" fmla="val 11890"/>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62" b="1" dirty="0">
                  <a:solidFill>
                    <a:schemeClr val="tx1"/>
                  </a:solidFill>
                </a:rPr>
                <a:t>Espace analyse diagnostic maintenance</a:t>
              </a:r>
            </a:p>
          </p:txBody>
        </p:sp>
        <p:sp>
          <p:nvSpPr>
            <p:cNvPr id="7" name="Rectangle à coins arrondis 6">
              <a:extLst>
                <a:ext uri="{FF2B5EF4-FFF2-40B4-BE49-F238E27FC236}">
                  <a16:creationId xmlns:a16="http://schemas.microsoft.com/office/drawing/2014/main" xmlns="" id="{8E9ACAA1-FF16-44BC-8B0A-5E298DE5476B}"/>
                </a:ext>
              </a:extLst>
            </p:cNvPr>
            <p:cNvSpPr/>
            <p:nvPr/>
          </p:nvSpPr>
          <p:spPr>
            <a:xfrm>
              <a:off x="7937794" y="2693013"/>
              <a:ext cx="2028835" cy="997034"/>
            </a:xfrm>
            <a:prstGeom prst="roundRect">
              <a:avLst>
                <a:gd name="adj" fmla="val 11890"/>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62" b="1" dirty="0">
                  <a:solidFill>
                    <a:schemeClr val="tx1"/>
                  </a:solidFill>
                </a:rPr>
                <a:t>Espace </a:t>
              </a:r>
              <a:r>
                <a:rPr lang="fr-FR" sz="1662" b="1" dirty="0" smtClean="0">
                  <a:solidFill>
                    <a:schemeClr val="tx1"/>
                  </a:solidFill>
                </a:rPr>
                <a:t>suivi </a:t>
              </a:r>
            </a:p>
            <a:p>
              <a:pPr algn="ctr"/>
              <a:r>
                <a:rPr lang="fr-FR" sz="1662" b="1" dirty="0" smtClean="0">
                  <a:solidFill>
                    <a:schemeClr val="tx1"/>
                  </a:solidFill>
                </a:rPr>
                <a:t>de </a:t>
              </a:r>
              <a:r>
                <a:rPr lang="fr-FR" sz="1662" b="1" dirty="0">
                  <a:solidFill>
                    <a:schemeClr val="tx1"/>
                  </a:solidFill>
                </a:rPr>
                <a:t>projet/chantier</a:t>
              </a:r>
            </a:p>
          </p:txBody>
        </p:sp>
        <p:sp>
          <p:nvSpPr>
            <p:cNvPr id="8" name="Rectangle à coins arrondis 7">
              <a:extLst>
                <a:ext uri="{FF2B5EF4-FFF2-40B4-BE49-F238E27FC236}">
                  <a16:creationId xmlns:a16="http://schemas.microsoft.com/office/drawing/2014/main" xmlns="" id="{E28CF045-2E03-47C5-B44D-939C2E73B727}"/>
                </a:ext>
              </a:extLst>
            </p:cNvPr>
            <p:cNvSpPr/>
            <p:nvPr/>
          </p:nvSpPr>
          <p:spPr>
            <a:xfrm>
              <a:off x="2076556" y="2473214"/>
              <a:ext cx="2658757" cy="1462316"/>
            </a:xfrm>
            <a:prstGeom prst="roundRect">
              <a:avLst>
                <a:gd name="adj" fmla="val 11890"/>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62" b="1" dirty="0">
                  <a:solidFill>
                    <a:schemeClr val="tx1"/>
                  </a:solidFill>
                </a:rPr>
                <a:t>Bureau d’études, de conception, de modélisation</a:t>
              </a:r>
            </a:p>
          </p:txBody>
        </p:sp>
        <p:sp>
          <p:nvSpPr>
            <p:cNvPr id="9" name="Rectangle à coins arrondis 8">
              <a:extLst>
                <a:ext uri="{FF2B5EF4-FFF2-40B4-BE49-F238E27FC236}">
                  <a16:creationId xmlns:a16="http://schemas.microsoft.com/office/drawing/2014/main" xmlns="" id="{D82B0622-B725-4ACD-B294-5D4B4F1EDD02}"/>
                </a:ext>
              </a:extLst>
            </p:cNvPr>
            <p:cNvSpPr/>
            <p:nvPr/>
          </p:nvSpPr>
          <p:spPr>
            <a:xfrm>
              <a:off x="5252541" y="5095317"/>
              <a:ext cx="2259943" cy="1262910"/>
            </a:xfrm>
            <a:prstGeom prst="roundRect">
              <a:avLst>
                <a:gd name="adj" fmla="val 11890"/>
              </a:avLst>
            </a:prstGeom>
            <a:solidFill>
              <a:schemeClr val="accent5">
                <a:lumMod val="40000"/>
                <a:lumOff val="60000"/>
              </a:schemeClr>
            </a:soli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62" b="1" dirty="0" smtClean="0">
                  <a:solidFill>
                    <a:schemeClr val="tx1"/>
                  </a:solidFill>
                </a:rPr>
                <a:t>Salle </a:t>
              </a:r>
            </a:p>
            <a:p>
              <a:pPr algn="ctr"/>
              <a:r>
                <a:rPr lang="fr-FR" sz="1662" b="1" dirty="0" smtClean="0">
                  <a:solidFill>
                    <a:schemeClr val="tx1"/>
                  </a:solidFill>
                </a:rPr>
                <a:t>de </a:t>
              </a:r>
            </a:p>
            <a:p>
              <a:pPr algn="ctr"/>
              <a:r>
                <a:rPr lang="fr-FR" sz="1662" b="1" dirty="0" smtClean="0">
                  <a:solidFill>
                    <a:schemeClr val="tx1"/>
                  </a:solidFill>
                </a:rPr>
                <a:t>cours</a:t>
              </a:r>
              <a:endParaRPr lang="fr-FR" sz="1662" b="1" dirty="0">
                <a:solidFill>
                  <a:schemeClr val="tx1"/>
                </a:solidFill>
              </a:endParaRPr>
            </a:p>
          </p:txBody>
        </p:sp>
        <p:sp>
          <p:nvSpPr>
            <p:cNvPr id="10" name="Rectangle à coins arrondis 9">
              <a:extLst>
                <a:ext uri="{FF2B5EF4-FFF2-40B4-BE49-F238E27FC236}">
                  <a16:creationId xmlns:a16="http://schemas.microsoft.com/office/drawing/2014/main" xmlns="" id="{82E038F5-5B84-449B-BCE3-4EDBC57F6508}"/>
                </a:ext>
              </a:extLst>
            </p:cNvPr>
            <p:cNvSpPr/>
            <p:nvPr/>
          </p:nvSpPr>
          <p:spPr>
            <a:xfrm>
              <a:off x="7937794" y="4615127"/>
              <a:ext cx="1595254" cy="1063503"/>
            </a:xfrm>
            <a:prstGeom prst="roundRect">
              <a:avLst>
                <a:gd name="adj" fmla="val 11890"/>
              </a:avLst>
            </a:prstGeom>
            <a:solidFill>
              <a:schemeClr val="accent4">
                <a:lumMod val="40000"/>
                <a:lumOff val="60000"/>
              </a:schemeClr>
            </a:soli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62" b="1" dirty="0">
                  <a:solidFill>
                    <a:schemeClr val="tx1"/>
                  </a:solidFill>
                </a:rPr>
                <a:t>Espace </a:t>
              </a:r>
              <a:endParaRPr lang="fr-FR" sz="1662" b="1" dirty="0" smtClean="0">
                <a:solidFill>
                  <a:schemeClr val="tx1"/>
                </a:solidFill>
              </a:endParaRPr>
            </a:p>
            <a:p>
              <a:pPr algn="ctr"/>
              <a:r>
                <a:rPr lang="fr-FR" sz="1662" b="1" dirty="0" smtClean="0">
                  <a:solidFill>
                    <a:schemeClr val="tx1"/>
                  </a:solidFill>
                </a:rPr>
                <a:t>de </a:t>
              </a:r>
              <a:r>
                <a:rPr lang="fr-FR" sz="1662" b="1" dirty="0">
                  <a:solidFill>
                    <a:schemeClr val="tx1"/>
                  </a:solidFill>
                </a:rPr>
                <a:t>stockage</a:t>
              </a:r>
            </a:p>
          </p:txBody>
        </p:sp>
        <p:sp>
          <p:nvSpPr>
            <p:cNvPr id="11" name="Rectangle à coins arrondis 10">
              <a:extLst>
                <a:ext uri="{FF2B5EF4-FFF2-40B4-BE49-F238E27FC236}">
                  <a16:creationId xmlns:a16="http://schemas.microsoft.com/office/drawing/2014/main" xmlns="" id="{6CCFF915-AD9D-4878-8AA5-F8E67210285F}"/>
                </a:ext>
              </a:extLst>
            </p:cNvPr>
            <p:cNvSpPr/>
            <p:nvPr/>
          </p:nvSpPr>
          <p:spPr>
            <a:xfrm>
              <a:off x="2475370" y="4458959"/>
              <a:ext cx="2259943" cy="1262910"/>
            </a:xfrm>
            <a:prstGeom prst="roundRect">
              <a:avLst>
                <a:gd name="adj" fmla="val 11890"/>
              </a:avLst>
            </a:prstGeom>
            <a:solidFill>
              <a:schemeClr val="accent5">
                <a:lumMod val="40000"/>
                <a:lumOff val="60000"/>
              </a:schemeClr>
            </a:soli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62" b="1" dirty="0">
                  <a:solidFill>
                    <a:schemeClr val="tx1"/>
                  </a:solidFill>
                </a:rPr>
                <a:t>Laboratoire </a:t>
              </a:r>
              <a:endParaRPr lang="fr-FR" sz="1662" b="1" dirty="0" smtClean="0">
                <a:solidFill>
                  <a:schemeClr val="tx1"/>
                </a:solidFill>
              </a:endParaRPr>
            </a:p>
            <a:p>
              <a:pPr algn="ctr"/>
              <a:r>
                <a:rPr lang="fr-FR" sz="1662" b="1" dirty="0" smtClean="0">
                  <a:solidFill>
                    <a:schemeClr val="tx1"/>
                  </a:solidFill>
                </a:rPr>
                <a:t>de </a:t>
              </a:r>
            </a:p>
            <a:p>
              <a:pPr algn="ctr"/>
              <a:r>
                <a:rPr lang="fr-FR" sz="1662" b="1" dirty="0" smtClean="0">
                  <a:solidFill>
                    <a:schemeClr val="tx1"/>
                  </a:solidFill>
                </a:rPr>
                <a:t>Physique-chimie</a:t>
              </a:r>
              <a:endParaRPr lang="fr-FR" sz="1662" b="1" dirty="0">
                <a:solidFill>
                  <a:schemeClr val="tx1"/>
                </a:solidFill>
              </a:endParaRPr>
            </a:p>
          </p:txBody>
        </p:sp>
        <p:sp>
          <p:nvSpPr>
            <p:cNvPr id="12" name="Rectangle à coins arrondis 11">
              <a:extLst>
                <a:ext uri="{FF2B5EF4-FFF2-40B4-BE49-F238E27FC236}">
                  <a16:creationId xmlns:a16="http://schemas.microsoft.com/office/drawing/2014/main" xmlns="" id="{811A1E82-4AFD-4226-AB48-C994910D926C}"/>
                </a:ext>
              </a:extLst>
            </p:cNvPr>
            <p:cNvSpPr/>
            <p:nvPr/>
          </p:nvSpPr>
          <p:spPr>
            <a:xfrm>
              <a:off x="5252541" y="1676355"/>
              <a:ext cx="2144302" cy="1412308"/>
            </a:xfrm>
            <a:prstGeom prst="roundRect">
              <a:avLst>
                <a:gd name="adj" fmla="val 11890"/>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62" b="1" dirty="0">
                  <a:solidFill>
                    <a:schemeClr val="tx1"/>
                  </a:solidFill>
                </a:rPr>
                <a:t>Espace </a:t>
              </a:r>
              <a:r>
                <a:rPr lang="fr-FR" sz="1662" b="1" dirty="0" smtClean="0">
                  <a:solidFill>
                    <a:schemeClr val="tx1"/>
                  </a:solidFill>
                </a:rPr>
                <a:t>projet </a:t>
              </a:r>
            </a:p>
            <a:p>
              <a:pPr algn="ctr"/>
              <a:r>
                <a:rPr lang="fr-FR" sz="1662" b="1" dirty="0" smtClean="0">
                  <a:solidFill>
                    <a:schemeClr val="tx1"/>
                  </a:solidFill>
                </a:rPr>
                <a:t>– </a:t>
              </a:r>
              <a:r>
                <a:rPr lang="fr-FR" sz="1662" b="1" dirty="0">
                  <a:solidFill>
                    <a:schemeClr val="tx1"/>
                  </a:solidFill>
                </a:rPr>
                <a:t>réalisation mise en service</a:t>
              </a:r>
            </a:p>
          </p:txBody>
        </p:sp>
      </p:grpSp>
      <p:sp>
        <p:nvSpPr>
          <p:cNvPr id="21" name="ZoneTexte 20"/>
          <p:cNvSpPr txBox="1"/>
          <p:nvPr/>
        </p:nvSpPr>
        <p:spPr>
          <a:xfrm>
            <a:off x="9090346" y="1752804"/>
            <a:ext cx="2963109" cy="3538148"/>
          </a:xfrm>
          <a:prstGeom prst="rect">
            <a:avLst/>
          </a:prstGeom>
          <a:noFill/>
        </p:spPr>
        <p:txBody>
          <a:bodyPr wrap="square" rtlCol="0">
            <a:spAutoFit/>
          </a:bodyPr>
          <a:lstStyle/>
          <a:p>
            <a:pPr>
              <a:lnSpc>
                <a:spcPct val="107000"/>
              </a:lnSpc>
              <a:spcAft>
                <a:spcPts val="800"/>
              </a:spcAft>
            </a:pPr>
            <a:r>
              <a:rPr lang="fr-FR" b="1" dirty="0">
                <a:ea typeface="Calibri" panose="020F0502020204030204" pitchFamily="34" charset="0"/>
                <a:cs typeface="Times New Roman" panose="02020603050405020304" pitchFamily="18" charset="0"/>
              </a:rPr>
              <a:t>Présence d’équipements </a:t>
            </a:r>
            <a:r>
              <a:rPr lang="fr-FR" b="1" dirty="0" smtClean="0">
                <a:ea typeface="Calibri" panose="020F0502020204030204" pitchFamily="34" charset="0"/>
                <a:cs typeface="Times New Roman" panose="02020603050405020304" pitchFamily="18" charset="0"/>
              </a:rPr>
              <a:t>systèmes </a:t>
            </a:r>
            <a:r>
              <a:rPr lang="fr-FR" b="1" dirty="0">
                <a:ea typeface="Calibri" panose="020F0502020204030204" pitchFamily="34" charset="0"/>
                <a:cs typeface="Times New Roman" panose="02020603050405020304" pitchFamily="18" charset="0"/>
              </a:rPr>
              <a:t>d’au moins 3 secteurs professionnels </a:t>
            </a:r>
          </a:p>
          <a:p>
            <a:pPr>
              <a:lnSpc>
                <a:spcPct val="107000"/>
              </a:lnSpc>
              <a:spcAft>
                <a:spcPts val="800"/>
              </a:spcAft>
            </a:pPr>
            <a:r>
              <a:rPr lang="fr-FR" dirty="0">
                <a:ea typeface="Calibri" panose="020F0502020204030204" pitchFamily="34" charset="0"/>
                <a:cs typeface="Times New Roman" panose="02020603050405020304" pitchFamily="18" charset="0"/>
              </a:rPr>
              <a:t>(</a:t>
            </a:r>
            <a:r>
              <a:rPr lang="fr-FR" dirty="0"/>
              <a:t>Transport-distribution et </a:t>
            </a:r>
            <a:r>
              <a:rPr lang="fr-FR" dirty="0" smtClean="0"/>
              <a:t>communication ; </a:t>
            </a:r>
            <a:r>
              <a:rPr lang="fr-FR" b="1" dirty="0" smtClean="0"/>
              <a:t>Industrie ;</a:t>
            </a:r>
            <a:r>
              <a:rPr lang="fr-FR" dirty="0" smtClean="0"/>
              <a:t> </a:t>
            </a:r>
            <a:r>
              <a:rPr lang="fr-FR" dirty="0"/>
              <a:t>Équipement électrique des </a:t>
            </a:r>
            <a:r>
              <a:rPr lang="fr-FR" dirty="0" smtClean="0"/>
              <a:t>véhicules ; </a:t>
            </a:r>
            <a:r>
              <a:rPr lang="fr-FR" b="1" dirty="0" smtClean="0"/>
              <a:t>Bâtiments ;</a:t>
            </a:r>
            <a:r>
              <a:rPr lang="fr-FR" dirty="0" smtClean="0"/>
              <a:t> Infrastructures ; </a:t>
            </a:r>
            <a:r>
              <a:rPr lang="fr-FR" dirty="0"/>
              <a:t>Production)</a:t>
            </a:r>
            <a:endParaRPr lang="fr-FR" b="1" dirty="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xmlns="" val="1771337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0"/>
            <a:ext cx="9599075" cy="719781"/>
          </a:xfrm>
        </p:spPr>
        <p:txBody>
          <a:bodyPr>
            <a:normAutofit/>
          </a:bodyPr>
          <a:lstStyle/>
          <a:p>
            <a:r>
              <a:rPr lang="fr-FR" dirty="0" smtClean="0"/>
              <a:t>Approche fonctionnelle de l’espace </a:t>
            </a:r>
            <a:endParaRPr lang="fr-FR" dirty="0"/>
          </a:p>
        </p:txBody>
      </p:sp>
      <p:sp>
        <p:nvSpPr>
          <p:cNvPr id="3" name="Espace réservé du contenu 2"/>
          <p:cNvSpPr>
            <a:spLocks noGrp="1"/>
          </p:cNvSpPr>
          <p:nvPr>
            <p:ph idx="1"/>
          </p:nvPr>
        </p:nvSpPr>
        <p:spPr>
          <a:xfrm>
            <a:off x="2508708" y="2304062"/>
            <a:ext cx="9602788" cy="1011382"/>
          </a:xfrm>
        </p:spPr>
        <p:txBody>
          <a:bodyPr>
            <a:noAutofit/>
          </a:bodyPr>
          <a:lstStyle/>
          <a:p>
            <a:pPr marL="0" indent="0" algn="just">
              <a:buNone/>
            </a:pPr>
            <a:r>
              <a:rPr lang="fr-FR" b="1" dirty="0" smtClean="0">
                <a:solidFill>
                  <a:schemeClr val="tx1"/>
                </a:solidFill>
                <a:cs typeface="Arial" panose="020B0604020202020204" pitchFamily="34" charset="0"/>
              </a:rPr>
              <a:t>Le bureau d’études, de conception et de modélisation</a:t>
            </a:r>
            <a:r>
              <a:rPr lang="fr-FR" dirty="0" smtClean="0">
                <a:solidFill>
                  <a:schemeClr val="tx1"/>
                </a:solidFill>
                <a:cs typeface="Arial" panose="020B0604020202020204" pitchFamily="34" charset="0"/>
              </a:rPr>
              <a:t> est un lieu connecté comprenant les outils numériques et les logiciels. Il est dédié aux activités de conception-étude et tâches associées : T1.1, T1.2, T1.3, T1.4, T2.1 et T2.2.</a:t>
            </a:r>
          </a:p>
          <a:p>
            <a:pPr algn="just"/>
            <a:endParaRPr lang="fr-FR" dirty="0" smtClean="0">
              <a:solidFill>
                <a:schemeClr val="tx1"/>
              </a:solidFill>
              <a:cs typeface="Arial" panose="020B0604020202020204" pitchFamily="34" charset="0"/>
            </a:endParaRPr>
          </a:p>
          <a:p>
            <a:pPr algn="just"/>
            <a:endParaRPr lang="fr-FR" dirty="0">
              <a:solidFill>
                <a:srgbClr val="0000CC"/>
              </a:solidFill>
              <a:cs typeface="Arial" panose="020B0604020202020204" pitchFamily="34" charset="0"/>
            </a:endParaRPr>
          </a:p>
        </p:txBody>
      </p:sp>
      <p:sp>
        <p:nvSpPr>
          <p:cNvPr id="5" name="Rectangle à coins arrondis 4">
            <a:extLst>
              <a:ext uri="{FF2B5EF4-FFF2-40B4-BE49-F238E27FC236}">
                <a16:creationId xmlns:a16="http://schemas.microsoft.com/office/drawing/2014/main" xmlns="" id="{E28CF045-2E03-47C5-B44D-939C2E73B727}"/>
              </a:ext>
            </a:extLst>
          </p:cNvPr>
          <p:cNvSpPr/>
          <p:nvPr/>
        </p:nvSpPr>
        <p:spPr>
          <a:xfrm>
            <a:off x="2508708" y="900848"/>
            <a:ext cx="2412122" cy="1346701"/>
          </a:xfrm>
          <a:prstGeom prst="roundRect">
            <a:avLst>
              <a:gd name="adj" fmla="val 11890"/>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62" b="1" dirty="0">
                <a:solidFill>
                  <a:schemeClr val="tx1"/>
                </a:solidFill>
              </a:rPr>
              <a:t>Bureau d’études, de conception, de modélisation</a:t>
            </a:r>
          </a:p>
        </p:txBody>
      </p:sp>
      <p:pic>
        <p:nvPicPr>
          <p:cNvPr id="6" name="Image 5">
            <a:extLst>
              <a:ext uri="{FF2B5EF4-FFF2-40B4-BE49-F238E27FC236}">
                <a16:creationId xmlns:a16="http://schemas.microsoft.com/office/drawing/2014/main" xmlns="" id="{5761D288-15F9-41C4-965E-5E40BE9B4C14}"/>
              </a:ext>
            </a:extLst>
          </p:cNvPr>
          <p:cNvPicPr>
            <a:picLocks noChangeAspect="1"/>
          </p:cNvPicPr>
          <p:nvPr/>
        </p:nvPicPr>
        <p:blipFill>
          <a:blip r:embed="rId2" cstate="print"/>
          <a:stretch>
            <a:fillRect/>
          </a:stretch>
        </p:blipFill>
        <p:spPr>
          <a:xfrm rot="20785683">
            <a:off x="2101460" y="3631876"/>
            <a:ext cx="3169596" cy="1883191"/>
          </a:xfrm>
          <a:prstGeom prst="rect">
            <a:avLst/>
          </a:prstGeom>
        </p:spPr>
      </p:pic>
      <p:pic>
        <p:nvPicPr>
          <p:cNvPr id="1026" name="Picture 2" descr="http://www.mytopschool.net/mysti2d/activites/polynesie2/ETT/C041/22/Schema1/lib/NouvelElement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47763" y="5156352"/>
            <a:ext cx="2473888" cy="155236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Support - DIA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29859" y="3347224"/>
            <a:ext cx="2337409" cy="1314793"/>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s://www.trace-software.com/fr/wp-content/uploads/sites/2/2017/03/Multi-standard-logiciel-calcu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636053">
            <a:off x="8246007" y="4099185"/>
            <a:ext cx="3709843" cy="20362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4528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8376" y="0"/>
            <a:ext cx="9709911" cy="719781"/>
          </a:xfrm>
        </p:spPr>
        <p:txBody>
          <a:bodyPr>
            <a:normAutofit/>
          </a:bodyPr>
          <a:lstStyle/>
          <a:p>
            <a:r>
              <a:rPr lang="fr-FR" dirty="0" smtClean="0"/>
              <a:t>Approche fonctionnelle de l’espace </a:t>
            </a:r>
            <a:endParaRPr lang="fr-FR" dirty="0"/>
          </a:p>
        </p:txBody>
      </p:sp>
      <p:sp>
        <p:nvSpPr>
          <p:cNvPr id="3" name="Espace réservé du contenu 2"/>
          <p:cNvSpPr>
            <a:spLocks noGrp="1"/>
          </p:cNvSpPr>
          <p:nvPr>
            <p:ph idx="1"/>
          </p:nvPr>
        </p:nvSpPr>
        <p:spPr>
          <a:xfrm>
            <a:off x="2478376" y="2710489"/>
            <a:ext cx="9656349" cy="1482436"/>
          </a:xfrm>
        </p:spPr>
        <p:txBody>
          <a:bodyPr>
            <a:noAutofit/>
          </a:bodyPr>
          <a:lstStyle/>
          <a:p>
            <a:pPr marL="0" indent="0" algn="just">
              <a:buNone/>
            </a:pPr>
            <a:r>
              <a:rPr lang="fr-FR" b="1" dirty="0" smtClean="0">
                <a:solidFill>
                  <a:schemeClr val="tx1"/>
                </a:solidFill>
                <a:cs typeface="Arial" panose="020B0604020202020204" pitchFamily="34" charset="0"/>
              </a:rPr>
              <a:t>L’espace de suivi de projet/chantier </a:t>
            </a:r>
            <a:r>
              <a:rPr lang="fr-FR" dirty="0" smtClean="0">
                <a:solidFill>
                  <a:schemeClr val="tx1"/>
                </a:solidFill>
                <a:ea typeface="Calibri" panose="020F0502020204030204" pitchFamily="34" charset="0"/>
                <a:cs typeface="Times New Roman" panose="02020603050405020304" pitchFamily="18" charset="0"/>
              </a:rPr>
              <a:t>est </a:t>
            </a:r>
            <a:r>
              <a:rPr lang="fr-FR" dirty="0">
                <a:solidFill>
                  <a:schemeClr val="tx1"/>
                </a:solidFill>
                <a:ea typeface="Calibri" panose="020F0502020204030204" pitchFamily="34" charset="0"/>
                <a:cs typeface="Times New Roman" panose="02020603050405020304" pitchFamily="18" charset="0"/>
              </a:rPr>
              <a:t>équipé de grandes </a:t>
            </a:r>
            <a:r>
              <a:rPr lang="fr-FR" dirty="0" smtClean="0">
                <a:solidFill>
                  <a:schemeClr val="tx1"/>
                </a:solidFill>
                <a:ea typeface="Calibri" panose="020F0502020204030204" pitchFamily="34" charset="0"/>
                <a:cs typeface="Times New Roman" panose="02020603050405020304" pitchFamily="18" charset="0"/>
              </a:rPr>
              <a:t>tables, d’outils </a:t>
            </a:r>
            <a:r>
              <a:rPr lang="fr-FR" dirty="0">
                <a:solidFill>
                  <a:schemeClr val="tx1"/>
                </a:solidFill>
                <a:ea typeface="Calibri" panose="020F0502020204030204" pitchFamily="34" charset="0"/>
                <a:cs typeface="Times New Roman" panose="02020603050405020304" pitchFamily="18" charset="0"/>
              </a:rPr>
              <a:t>et logiciels numériques nécessaires aux suivis de </a:t>
            </a:r>
            <a:r>
              <a:rPr lang="fr-FR" dirty="0" smtClean="0">
                <a:solidFill>
                  <a:schemeClr val="tx1"/>
                </a:solidFill>
                <a:ea typeface="Calibri" panose="020F0502020204030204" pitchFamily="34" charset="0"/>
                <a:cs typeface="Times New Roman" panose="02020603050405020304" pitchFamily="18" charset="0"/>
              </a:rPr>
              <a:t>projet/chantier. </a:t>
            </a:r>
            <a:r>
              <a:rPr lang="fr-FR" dirty="0">
                <a:solidFill>
                  <a:schemeClr val="tx1"/>
                </a:solidFill>
                <a:ea typeface="Calibri" panose="020F0502020204030204" pitchFamily="34" charset="0"/>
                <a:cs typeface="Times New Roman" panose="02020603050405020304" pitchFamily="18" charset="0"/>
              </a:rPr>
              <a:t>Il peut accueillir également des équipements et des systèmes de production appartenant aux secteurs professionnels. </a:t>
            </a:r>
            <a:r>
              <a:rPr lang="fr-FR" dirty="0" smtClean="0">
                <a:solidFill>
                  <a:schemeClr val="tx1"/>
                </a:solidFill>
                <a:ea typeface="Calibri" panose="020F0502020204030204" pitchFamily="34" charset="0"/>
                <a:cs typeface="Times New Roman" panose="02020603050405020304" pitchFamily="18" charset="0"/>
              </a:rPr>
              <a:t>L’activité de cet espace permet de réaliser les tâches :                              T5.1, T5.2, T5.3, T5.4 et T5.5.  </a:t>
            </a:r>
            <a:endParaRPr lang="fr-FR" dirty="0">
              <a:solidFill>
                <a:schemeClr val="tx1"/>
              </a:solidFill>
              <a:ea typeface="Calibri" panose="020F0502020204030204" pitchFamily="34" charset="0"/>
              <a:cs typeface="Times New Roman" panose="02020603050405020304" pitchFamily="18" charset="0"/>
            </a:endParaRPr>
          </a:p>
          <a:p>
            <a:pPr algn="just"/>
            <a:endParaRPr lang="fr-FR" dirty="0" smtClean="0">
              <a:solidFill>
                <a:schemeClr val="tx1"/>
              </a:solidFill>
              <a:cs typeface="Arial" panose="020B0604020202020204" pitchFamily="34" charset="0"/>
            </a:endParaRPr>
          </a:p>
          <a:p>
            <a:pPr algn="just"/>
            <a:endParaRPr lang="fr-FR" dirty="0">
              <a:solidFill>
                <a:srgbClr val="0000CC"/>
              </a:solidFill>
              <a:cs typeface="Arial" panose="020B0604020202020204" pitchFamily="34" charset="0"/>
            </a:endParaRPr>
          </a:p>
        </p:txBody>
      </p:sp>
      <p:sp>
        <p:nvSpPr>
          <p:cNvPr id="9" name="Rectangle à coins arrondis 8">
            <a:extLst>
              <a:ext uri="{FF2B5EF4-FFF2-40B4-BE49-F238E27FC236}">
                <a16:creationId xmlns:a16="http://schemas.microsoft.com/office/drawing/2014/main" xmlns="" id="{8E9ACAA1-FF16-44BC-8B0A-5E298DE5476B}"/>
              </a:ext>
            </a:extLst>
          </p:cNvPr>
          <p:cNvSpPr/>
          <p:nvPr/>
        </p:nvSpPr>
        <p:spPr>
          <a:xfrm>
            <a:off x="2478376" y="917093"/>
            <a:ext cx="2412122" cy="1346701"/>
          </a:xfrm>
          <a:prstGeom prst="roundRect">
            <a:avLst>
              <a:gd name="adj" fmla="val 11890"/>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62" b="1" dirty="0">
                <a:solidFill>
                  <a:schemeClr val="tx1"/>
                </a:solidFill>
              </a:rPr>
              <a:t>Espace de suivi de projet/chantier</a:t>
            </a:r>
          </a:p>
        </p:txBody>
      </p:sp>
      <p:pic>
        <p:nvPicPr>
          <p:cNvPr id="10" name="Image 9" descr="Une image contenant intérieur, personne, plafond, assis&#10;&#10;Description générée automatiquement">
            <a:extLst>
              <a:ext uri="{FF2B5EF4-FFF2-40B4-BE49-F238E27FC236}">
                <a16:creationId xmlns:a16="http://schemas.microsoft.com/office/drawing/2014/main" xmlns="" id="{AD0604BA-A5A9-4E6E-A8FC-7F60DEACE79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10457" y="4358351"/>
            <a:ext cx="3045747" cy="2284310"/>
          </a:xfrm>
          <a:prstGeom prst="rect">
            <a:avLst/>
          </a:prstGeom>
        </p:spPr>
      </p:pic>
    </p:spTree>
    <p:extLst>
      <p:ext uri="{BB962C8B-B14F-4D97-AF65-F5344CB8AC3E}">
        <p14:creationId xmlns:p14="http://schemas.microsoft.com/office/powerpoint/2010/main" xmlns="" val="2574178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9964" y="0"/>
            <a:ext cx="9708323" cy="719781"/>
          </a:xfrm>
        </p:spPr>
        <p:txBody>
          <a:bodyPr>
            <a:normAutofit/>
          </a:bodyPr>
          <a:lstStyle/>
          <a:p>
            <a:r>
              <a:rPr lang="fr-FR" dirty="0" smtClean="0"/>
              <a:t>Approche fonctionnelle de l’espace </a:t>
            </a:r>
            <a:endParaRPr lang="fr-FR" dirty="0"/>
          </a:p>
        </p:txBody>
      </p:sp>
      <p:sp>
        <p:nvSpPr>
          <p:cNvPr id="3" name="Espace réservé du contenu 2"/>
          <p:cNvSpPr>
            <a:spLocks noGrp="1"/>
          </p:cNvSpPr>
          <p:nvPr>
            <p:ph idx="1"/>
          </p:nvPr>
        </p:nvSpPr>
        <p:spPr>
          <a:xfrm>
            <a:off x="2479964" y="2477810"/>
            <a:ext cx="9712036" cy="1801090"/>
          </a:xfrm>
        </p:spPr>
        <p:txBody>
          <a:bodyPr>
            <a:noAutofit/>
          </a:bodyPr>
          <a:lstStyle/>
          <a:p>
            <a:pPr marL="0" indent="0" algn="just">
              <a:buNone/>
            </a:pPr>
            <a:r>
              <a:rPr lang="fr-FR" b="1" dirty="0">
                <a:solidFill>
                  <a:schemeClr val="tx1"/>
                </a:solidFill>
                <a:cs typeface="Arial" panose="020B0604020202020204" pitchFamily="34" charset="0"/>
              </a:rPr>
              <a:t>L’espace projet – réalisation mise en service </a:t>
            </a:r>
            <a:r>
              <a:rPr lang="fr-FR" dirty="0">
                <a:solidFill>
                  <a:schemeClr val="tx1"/>
                </a:solidFill>
                <a:cs typeface="Arial" panose="020B0604020202020204" pitchFamily="34" charset="0"/>
              </a:rPr>
              <a:t>est organisé pour fonctionner en mode projet. Il permet les réalisations des apprenants et l’initiation aux câblages électriques. Il comprend des équipements et systèmes de production des secteurs professionnels pour mettre en service. </a:t>
            </a:r>
            <a:r>
              <a:rPr lang="fr-FR" dirty="0" smtClean="0">
                <a:solidFill>
                  <a:schemeClr val="tx1"/>
                </a:solidFill>
                <a:cs typeface="Arial" panose="020B0604020202020204" pitchFamily="34" charset="0"/>
              </a:rPr>
              <a:t>Les activités menées permettent </a:t>
            </a:r>
            <a:r>
              <a:rPr lang="fr-FR" dirty="0">
                <a:solidFill>
                  <a:schemeClr val="tx1"/>
                </a:solidFill>
                <a:cs typeface="Arial" panose="020B0604020202020204" pitchFamily="34" charset="0"/>
              </a:rPr>
              <a:t>de </a:t>
            </a:r>
            <a:r>
              <a:rPr lang="fr-FR" dirty="0" smtClean="0">
                <a:solidFill>
                  <a:schemeClr val="tx1"/>
                </a:solidFill>
                <a:cs typeface="Arial" panose="020B0604020202020204" pitchFamily="34" charset="0"/>
              </a:rPr>
              <a:t>réaliser les </a:t>
            </a:r>
            <a:r>
              <a:rPr lang="fr-FR" dirty="0">
                <a:solidFill>
                  <a:schemeClr val="tx1"/>
                </a:solidFill>
                <a:cs typeface="Arial" panose="020B0604020202020204" pitchFamily="34" charset="0"/>
              </a:rPr>
              <a:t>tâches </a:t>
            </a:r>
            <a:r>
              <a:rPr lang="fr-FR" dirty="0" smtClean="0">
                <a:solidFill>
                  <a:schemeClr val="tx1"/>
                </a:solidFill>
                <a:cs typeface="Arial" panose="020B0604020202020204" pitchFamily="34" charset="0"/>
              </a:rPr>
              <a:t>:              </a:t>
            </a:r>
            <a:r>
              <a:rPr lang="fr-FR" dirty="0">
                <a:solidFill>
                  <a:schemeClr val="tx1"/>
                </a:solidFill>
                <a:cs typeface="Arial" panose="020B0604020202020204" pitchFamily="34" charset="0"/>
              </a:rPr>
              <a:t>T6.1, T6.2, T6.3, T7.1, T7.2, T7.3, T8.1, T8.2, T8.3, </a:t>
            </a:r>
            <a:r>
              <a:rPr lang="fr-FR" dirty="0" smtClean="0">
                <a:solidFill>
                  <a:schemeClr val="tx1"/>
                </a:solidFill>
                <a:cs typeface="Arial" panose="020B0604020202020204" pitchFamily="34" charset="0"/>
              </a:rPr>
              <a:t>T8.4 et T8.5</a:t>
            </a:r>
            <a:r>
              <a:rPr lang="fr-FR" dirty="0">
                <a:solidFill>
                  <a:schemeClr val="tx1"/>
                </a:solidFill>
                <a:cs typeface="Arial" panose="020B0604020202020204" pitchFamily="34" charset="0"/>
              </a:rPr>
              <a:t>.</a:t>
            </a:r>
          </a:p>
          <a:p>
            <a:pPr marL="0" indent="0" algn="just">
              <a:buNone/>
            </a:pPr>
            <a:endParaRPr lang="fr-FR" dirty="0" smtClean="0">
              <a:solidFill>
                <a:schemeClr val="tx1"/>
              </a:solidFill>
              <a:cs typeface="Arial" panose="020B0604020202020204" pitchFamily="34" charset="0"/>
            </a:endParaRPr>
          </a:p>
          <a:p>
            <a:pPr algn="just"/>
            <a:endParaRPr lang="fr-FR" dirty="0">
              <a:solidFill>
                <a:srgbClr val="0000CC"/>
              </a:solidFill>
              <a:cs typeface="Arial" panose="020B0604020202020204" pitchFamily="34" charset="0"/>
            </a:endParaRPr>
          </a:p>
        </p:txBody>
      </p:sp>
      <p:sp>
        <p:nvSpPr>
          <p:cNvPr id="9" name="Rectangle à coins arrondis 8">
            <a:extLst>
              <a:ext uri="{FF2B5EF4-FFF2-40B4-BE49-F238E27FC236}">
                <a16:creationId xmlns:a16="http://schemas.microsoft.com/office/drawing/2014/main" xmlns="" id="{8E9ACAA1-FF16-44BC-8B0A-5E298DE5476B}"/>
              </a:ext>
            </a:extLst>
          </p:cNvPr>
          <p:cNvSpPr/>
          <p:nvPr/>
        </p:nvSpPr>
        <p:spPr>
          <a:xfrm>
            <a:off x="2479964" y="937804"/>
            <a:ext cx="2412122" cy="1346701"/>
          </a:xfrm>
          <a:prstGeom prst="roundRect">
            <a:avLst>
              <a:gd name="adj" fmla="val 11890"/>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62" b="1" dirty="0">
                <a:solidFill>
                  <a:schemeClr val="tx1"/>
                </a:solidFill>
              </a:rPr>
              <a:t>Espace projet </a:t>
            </a:r>
          </a:p>
          <a:p>
            <a:pPr algn="ctr"/>
            <a:r>
              <a:rPr lang="fr-FR" sz="1662" b="1" dirty="0">
                <a:solidFill>
                  <a:schemeClr val="tx1"/>
                </a:solidFill>
              </a:rPr>
              <a:t>– réalisation mise en service</a:t>
            </a:r>
          </a:p>
        </p:txBody>
      </p:sp>
      <p:pic>
        <p:nvPicPr>
          <p:cNvPr id="6" name="Image 5">
            <a:extLst>
              <a:ext uri="{FF2B5EF4-FFF2-40B4-BE49-F238E27FC236}">
                <a16:creationId xmlns:a16="http://schemas.microsoft.com/office/drawing/2014/main" xmlns="" id="{AD05DA65-DE60-48F0-8AE1-56B88C9E5FF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66626" y="4133427"/>
            <a:ext cx="3260520" cy="2445390"/>
          </a:xfrm>
          <a:prstGeom prst="rect">
            <a:avLst/>
          </a:prstGeom>
        </p:spPr>
      </p:pic>
      <p:pic>
        <p:nvPicPr>
          <p:cNvPr id="5" name="Image 4"/>
          <p:cNvPicPr>
            <a:picLocks noChangeAspect="1"/>
          </p:cNvPicPr>
          <p:nvPr/>
        </p:nvPicPr>
        <p:blipFill>
          <a:blip r:embed="rId3" cstate="print"/>
          <a:stretch>
            <a:fillRect/>
          </a:stretch>
        </p:blipFill>
        <p:spPr>
          <a:xfrm>
            <a:off x="8981672" y="4157673"/>
            <a:ext cx="1629366" cy="2542372"/>
          </a:xfrm>
          <a:prstGeom prst="rect">
            <a:avLst/>
          </a:prstGeom>
        </p:spPr>
      </p:pic>
    </p:spTree>
    <p:extLst>
      <p:ext uri="{BB962C8B-B14F-4D97-AF65-F5344CB8AC3E}">
        <p14:creationId xmlns:p14="http://schemas.microsoft.com/office/powerpoint/2010/main" xmlns="" val="1269247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8376" y="0"/>
            <a:ext cx="9709911" cy="719781"/>
          </a:xfrm>
        </p:spPr>
        <p:txBody>
          <a:bodyPr>
            <a:normAutofit/>
          </a:bodyPr>
          <a:lstStyle/>
          <a:p>
            <a:r>
              <a:rPr lang="fr-FR" dirty="0" smtClean="0"/>
              <a:t>Approche fonctionnelle de l’espace </a:t>
            </a:r>
            <a:endParaRPr lang="fr-FR" dirty="0"/>
          </a:p>
        </p:txBody>
      </p:sp>
      <p:sp>
        <p:nvSpPr>
          <p:cNvPr id="3" name="Espace réservé du contenu 2"/>
          <p:cNvSpPr>
            <a:spLocks noGrp="1"/>
          </p:cNvSpPr>
          <p:nvPr>
            <p:ph idx="1"/>
          </p:nvPr>
        </p:nvSpPr>
        <p:spPr>
          <a:xfrm>
            <a:off x="2478377" y="2581291"/>
            <a:ext cx="9654492" cy="1801090"/>
          </a:xfrm>
        </p:spPr>
        <p:txBody>
          <a:bodyPr>
            <a:noAutofit/>
          </a:bodyPr>
          <a:lstStyle/>
          <a:p>
            <a:pPr marL="0" indent="0" algn="just">
              <a:buNone/>
            </a:pPr>
            <a:r>
              <a:rPr lang="fr-FR" b="1" dirty="0" smtClean="0">
                <a:solidFill>
                  <a:schemeClr val="tx1"/>
                </a:solidFill>
                <a:cs typeface="Arial" panose="020B0604020202020204" pitchFamily="34" charset="0"/>
              </a:rPr>
              <a:t>L’espace analyse diagnostic maintenance </a:t>
            </a:r>
            <a:r>
              <a:rPr lang="fr-FR" dirty="0" smtClean="0">
                <a:solidFill>
                  <a:schemeClr val="tx1"/>
                </a:solidFill>
                <a:ea typeface="Calibri" panose="020F0502020204030204" pitchFamily="34" charset="0"/>
                <a:cs typeface="Times New Roman" panose="02020603050405020304" pitchFamily="18" charset="0"/>
              </a:rPr>
              <a:t>accueille des </a:t>
            </a:r>
            <a:r>
              <a:rPr lang="fr-FR" dirty="0">
                <a:solidFill>
                  <a:schemeClr val="tx1"/>
                </a:solidFill>
                <a:ea typeface="Calibri" panose="020F0502020204030204" pitchFamily="34" charset="0"/>
                <a:cs typeface="Times New Roman" panose="02020603050405020304" pitchFamily="18" charset="0"/>
              </a:rPr>
              <a:t>équipements et des systèmes de production appartenant aux secteurs professionnels et </a:t>
            </a:r>
            <a:r>
              <a:rPr lang="fr-FR" dirty="0" smtClean="0">
                <a:solidFill>
                  <a:schemeClr val="tx1"/>
                </a:solidFill>
                <a:ea typeface="Calibri" panose="020F0502020204030204" pitchFamily="34" charset="0"/>
                <a:cs typeface="Times New Roman" panose="02020603050405020304" pitchFamily="18" charset="0"/>
              </a:rPr>
              <a:t>les </a:t>
            </a:r>
            <a:r>
              <a:rPr lang="fr-FR" dirty="0">
                <a:solidFill>
                  <a:schemeClr val="tx1"/>
                </a:solidFill>
                <a:ea typeface="Calibri" panose="020F0502020204030204" pitchFamily="34" charset="0"/>
                <a:cs typeface="Times New Roman" panose="02020603050405020304" pitchFamily="18" charset="0"/>
              </a:rPr>
              <a:t>matériels de </a:t>
            </a:r>
            <a:r>
              <a:rPr lang="fr-FR" dirty="0" smtClean="0">
                <a:solidFill>
                  <a:schemeClr val="tx1"/>
                </a:solidFill>
                <a:ea typeface="Calibri" panose="020F0502020204030204" pitchFamily="34" charset="0"/>
                <a:cs typeface="Times New Roman" panose="02020603050405020304" pitchFamily="18" charset="0"/>
              </a:rPr>
              <a:t>mesurage </a:t>
            </a:r>
            <a:r>
              <a:rPr lang="fr-FR" dirty="0">
                <a:solidFill>
                  <a:schemeClr val="tx1"/>
                </a:solidFill>
                <a:ea typeface="Calibri" panose="020F0502020204030204" pitchFamily="34" charset="0"/>
                <a:cs typeface="Times New Roman" panose="02020603050405020304" pitchFamily="18" charset="0"/>
              </a:rPr>
              <a:t>associés afin de réaliser toutes les activités d’analyse, de diagnostic et de maintenance</a:t>
            </a:r>
            <a:r>
              <a:rPr lang="fr-FR" dirty="0" smtClean="0">
                <a:solidFill>
                  <a:schemeClr val="tx1"/>
                </a:solidFill>
                <a:ea typeface="Calibri" panose="020F0502020204030204" pitchFamily="34" charset="0"/>
                <a:cs typeface="Times New Roman" panose="02020603050405020304" pitchFamily="18" charset="0"/>
              </a:rPr>
              <a:t>. Les tâches réalisées sont : T3.1, T3.2, T3.3, T4.1, T4.2 et T4.3</a:t>
            </a:r>
            <a:r>
              <a:rPr lang="fr-FR" dirty="0" smtClean="0">
                <a:solidFill>
                  <a:schemeClr val="tx1"/>
                </a:solidFill>
                <a:cs typeface="Arial" panose="020B0604020202020204" pitchFamily="34" charset="0"/>
              </a:rPr>
              <a:t>.</a:t>
            </a:r>
          </a:p>
          <a:p>
            <a:pPr marL="0" indent="0" algn="just">
              <a:buNone/>
            </a:pPr>
            <a:endParaRPr lang="fr-FR" dirty="0" smtClean="0">
              <a:solidFill>
                <a:schemeClr val="tx1"/>
              </a:solidFill>
              <a:cs typeface="Arial" panose="020B0604020202020204" pitchFamily="34" charset="0"/>
            </a:endParaRPr>
          </a:p>
          <a:p>
            <a:pPr algn="just"/>
            <a:endParaRPr lang="fr-FR" dirty="0">
              <a:solidFill>
                <a:srgbClr val="0000CC"/>
              </a:solidFill>
              <a:cs typeface="Arial" panose="020B0604020202020204" pitchFamily="34" charset="0"/>
            </a:endParaRPr>
          </a:p>
        </p:txBody>
      </p:sp>
      <p:sp>
        <p:nvSpPr>
          <p:cNvPr id="9" name="Rectangle à coins arrondis 8">
            <a:extLst>
              <a:ext uri="{FF2B5EF4-FFF2-40B4-BE49-F238E27FC236}">
                <a16:creationId xmlns:a16="http://schemas.microsoft.com/office/drawing/2014/main" xmlns="" id="{8E9ACAA1-FF16-44BC-8B0A-5E298DE5476B}"/>
              </a:ext>
            </a:extLst>
          </p:cNvPr>
          <p:cNvSpPr/>
          <p:nvPr/>
        </p:nvSpPr>
        <p:spPr>
          <a:xfrm>
            <a:off x="2478376" y="951631"/>
            <a:ext cx="2412122" cy="1346701"/>
          </a:xfrm>
          <a:prstGeom prst="roundRect">
            <a:avLst>
              <a:gd name="adj" fmla="val 11890"/>
            </a:avLst>
          </a:prstGeom>
          <a:solidFill>
            <a:schemeClr val="accent2">
              <a:lumMod val="40000"/>
              <a:lumOff val="60000"/>
            </a:schemeClr>
          </a:solidFill>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62" b="1" dirty="0">
                <a:solidFill>
                  <a:schemeClr val="tx1"/>
                </a:solidFill>
              </a:rPr>
              <a:t>Espace analyse diagnostic maintenance</a:t>
            </a:r>
          </a:p>
        </p:txBody>
      </p:sp>
      <p:pic>
        <p:nvPicPr>
          <p:cNvPr id="8" name="Image 7" descr="Une image contenant intérieur, personne, homme, assis&#10;&#10;Description générée automatiquement">
            <a:extLst>
              <a:ext uri="{FF2B5EF4-FFF2-40B4-BE49-F238E27FC236}">
                <a16:creationId xmlns:a16="http://schemas.microsoft.com/office/drawing/2014/main" xmlns="" id="{7CBD5999-F6D5-4C22-9E57-3D4FA28F715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14993" y="3965865"/>
            <a:ext cx="2057399" cy="2743198"/>
          </a:xfrm>
          <a:prstGeom prst="rect">
            <a:avLst/>
          </a:prstGeom>
        </p:spPr>
      </p:pic>
      <p:pic>
        <p:nvPicPr>
          <p:cNvPr id="17" name="Imag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53592" y="4361434"/>
            <a:ext cx="1630208" cy="1882457"/>
          </a:xfrm>
          <a:prstGeom prst="rect">
            <a:avLst/>
          </a:prstGeom>
        </p:spPr>
      </p:pic>
    </p:spTree>
    <p:extLst>
      <p:ext uri="{BB962C8B-B14F-4D97-AF65-F5344CB8AC3E}">
        <p14:creationId xmlns:p14="http://schemas.microsoft.com/office/powerpoint/2010/main" xmlns="" val="829500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1006</TotalTime>
  <Words>521</Words>
  <Application>Microsoft Office PowerPoint</Application>
  <PresentationFormat>Personnalisé</PresentationFormat>
  <Paragraphs>39</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Brin</vt:lpstr>
      <vt:lpstr>BTS ÉLECTROTECHNIQUE</vt:lpstr>
      <vt:lpstr>Éléments de cadrage </vt:lpstr>
      <vt:lpstr>Évolution de la configuration spatiale </vt:lpstr>
      <vt:lpstr>Approche fonctionnelle de l’espace </vt:lpstr>
      <vt:lpstr>Approche fonctionnelle de l’espace </vt:lpstr>
      <vt:lpstr>Approche fonctionnelle de l’espace </vt:lpstr>
      <vt:lpstr>Approche fonctionnelle de l’espace </vt:lpstr>
    </vt:vector>
  </TitlesOfParts>
  <Company>Académie de Lille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BTS ÉLECTROTECHNIQUE</dc:title>
  <dc:creator/>
  <cp:lastModifiedBy>Patrick</cp:lastModifiedBy>
  <cp:revision>136</cp:revision>
  <dcterms:created xsi:type="dcterms:W3CDTF">2020-10-20T02:30:57Z</dcterms:created>
  <dcterms:modified xsi:type="dcterms:W3CDTF">2021-06-17T06:41:30Z</dcterms:modified>
</cp:coreProperties>
</file>