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68" r:id="rId2"/>
    <p:sldId id="269" r:id="rId3"/>
    <p:sldId id="272" r:id="rId4"/>
    <p:sldId id="274" r:id="rId5"/>
    <p:sldId id="275" r:id="rId6"/>
    <p:sldId id="273" r:id="rId7"/>
    <p:sldId id="27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927127F-CEE8-4CA0-90D7-099018EEE5D1}" v="1" dt="2020-10-21T08:15:45.23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7" d="100"/>
          <a:sy n="47" d="100"/>
        </p:scale>
        <p:origin x="-1364" y="-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BD98ED-D2F4-485E-97BD-9003FAF8252E}" type="datetimeFigureOut">
              <a:rPr lang="fr-FR" smtClean="0"/>
              <a:pPr/>
              <a:t>17/06/2021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62DCF4-1B04-466C-A870-936E27ADA24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922852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BEE5B-90BA-4F65-BD96-5524567A93D0}" type="datetimeFigureOut">
              <a:rPr lang="fr-FR" smtClean="0"/>
              <a:pPr/>
              <a:t>17/06/2021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3DAFDF2-11D8-4CC7-ABA5-CC29751A88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91587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BEE5B-90BA-4F65-BD96-5524567A93D0}" type="datetimeFigureOut">
              <a:rPr lang="fr-FR" smtClean="0"/>
              <a:pPr/>
              <a:t>17/06/2021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3DAFDF2-11D8-4CC7-ABA5-CC29751A88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43766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BEE5B-90BA-4F65-BD96-5524567A93D0}" type="datetimeFigureOut">
              <a:rPr lang="fr-FR" smtClean="0"/>
              <a:pPr/>
              <a:t>17/06/2021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3DAFDF2-11D8-4CC7-ABA5-CC29751A887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6456980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BEE5B-90BA-4F65-BD96-5524567A93D0}" type="datetimeFigureOut">
              <a:rPr lang="fr-FR" smtClean="0"/>
              <a:pPr/>
              <a:t>17/06/2021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3DAFDF2-11D8-4CC7-ABA5-CC29751A88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8539321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BEE5B-90BA-4F65-BD96-5524567A93D0}" type="datetimeFigureOut">
              <a:rPr lang="fr-FR" smtClean="0"/>
              <a:pPr/>
              <a:t>17/06/2021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3DAFDF2-11D8-4CC7-ABA5-CC29751A887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6459129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BEE5B-90BA-4F65-BD96-5524567A93D0}" type="datetimeFigureOut">
              <a:rPr lang="fr-FR" smtClean="0"/>
              <a:pPr/>
              <a:t>17/06/2021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3DAFDF2-11D8-4CC7-ABA5-CC29751A88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489352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BEE5B-90BA-4F65-BD96-5524567A93D0}" type="datetimeFigureOut">
              <a:rPr lang="fr-FR" smtClean="0"/>
              <a:pPr/>
              <a:t>17/06/2021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AFDF2-11D8-4CC7-ABA5-CC29751A88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1003347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BEE5B-90BA-4F65-BD96-5524567A93D0}" type="datetimeFigureOut">
              <a:rPr lang="fr-FR" smtClean="0"/>
              <a:pPr/>
              <a:t>17/06/2021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AFDF2-11D8-4CC7-ABA5-CC29751A88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164651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BEE5B-90BA-4F65-BD96-5524567A93D0}" type="datetimeFigureOut">
              <a:rPr lang="fr-FR" smtClean="0"/>
              <a:pPr/>
              <a:t>17/06/2021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AFDF2-11D8-4CC7-ABA5-CC29751A88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103874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BEE5B-90BA-4F65-BD96-5524567A93D0}" type="datetimeFigureOut">
              <a:rPr lang="fr-FR" smtClean="0"/>
              <a:pPr/>
              <a:t>17/06/2021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3DAFDF2-11D8-4CC7-ABA5-CC29751A88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973751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BEE5B-90BA-4F65-BD96-5524567A93D0}" type="datetimeFigureOut">
              <a:rPr lang="fr-FR" smtClean="0"/>
              <a:pPr/>
              <a:t>17/06/2021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3DAFDF2-11D8-4CC7-ABA5-CC29751A88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003654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BEE5B-90BA-4F65-BD96-5524567A93D0}" type="datetimeFigureOut">
              <a:rPr lang="fr-FR" smtClean="0"/>
              <a:pPr/>
              <a:t>17/06/2021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3DAFDF2-11D8-4CC7-ABA5-CC29751A88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52278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BEE5B-90BA-4F65-BD96-5524567A93D0}" type="datetimeFigureOut">
              <a:rPr lang="fr-FR" smtClean="0"/>
              <a:pPr/>
              <a:t>17/06/2021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AFDF2-11D8-4CC7-ABA5-CC29751A88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568934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BEE5B-90BA-4F65-BD96-5524567A93D0}" type="datetimeFigureOut">
              <a:rPr lang="fr-FR" smtClean="0"/>
              <a:pPr/>
              <a:t>17/06/2021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AFDF2-11D8-4CC7-ABA5-CC29751A88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975044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BEE5B-90BA-4F65-BD96-5524567A93D0}" type="datetimeFigureOut">
              <a:rPr lang="fr-FR" smtClean="0"/>
              <a:pPr/>
              <a:t>17/06/2021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AFDF2-11D8-4CC7-ABA5-CC29751A88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08455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BEE5B-90BA-4F65-BD96-5524567A93D0}" type="datetimeFigureOut">
              <a:rPr lang="fr-FR" smtClean="0"/>
              <a:pPr/>
              <a:t>17/06/2021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3DAFDF2-11D8-4CC7-ABA5-CC29751A88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898177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8BEE5B-90BA-4F65-BD96-5524567A93D0}" type="datetimeFigureOut">
              <a:rPr lang="fr-FR" smtClean="0"/>
              <a:pPr/>
              <a:t>17/06/2021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3DAFDF2-11D8-4CC7-ABA5-CC29751A88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0134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eduscol.education.fr/379/je-me-forme-en-milieu-professionnel-stages-cefpep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sagaweb.afnor.org/" TargetMode="External"/><Relationship Id="rId2" Type="http://schemas.openxmlformats.org/officeDocument/2006/relationships/hyperlink" Target="https://www.canal-u.tv/themes/sciences_de_l_ingenieu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itelec.org/index.php" TargetMode="External"/><Relationship Id="rId5" Type="http://schemas.openxmlformats.org/officeDocument/2006/relationships/hyperlink" Target="https://eduscol.education.fr/sti/taxonomy/term/63738" TargetMode="External"/><Relationship Id="rId4" Type="http://schemas.openxmlformats.org/officeDocument/2006/relationships/hyperlink" Target="https://www.tpline.eu/indexx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F34F9472-3C6B-49BE-8186-DE5F7EAFAEB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0091" y="164987"/>
            <a:ext cx="1149545" cy="1149545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1939636" y="2364207"/>
            <a:ext cx="10252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DEVELOPPEMENT PROFESSIONNEL DES ENSEIGNANTS</a:t>
            </a:r>
            <a:endParaRPr lang="fr-FR" sz="2400" b="1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62700" y="3943350"/>
            <a:ext cx="5829300" cy="2914650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180109" y="6483927"/>
            <a:ext cx="6165273" cy="374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Séminaire académique 12 mai 2021</a:t>
            </a:r>
            <a:endParaRPr lang="fr-FR" b="1" dirty="0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1939636" y="1314532"/>
            <a:ext cx="10252364" cy="872836"/>
          </a:xfrm>
        </p:spPr>
        <p:txBody>
          <a:bodyPr>
            <a:normAutofit/>
          </a:bodyPr>
          <a:lstStyle/>
          <a:p>
            <a:r>
              <a:rPr lang="fr-FR" sz="48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BTS ÉLECTROTECHNIQUE</a:t>
            </a:r>
            <a:endParaRPr lang="fr-FR" sz="4800" b="1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964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83677" y="581891"/>
            <a:ext cx="9708323" cy="651164"/>
          </a:xfrm>
        </p:spPr>
        <p:txBody>
          <a:bodyPr>
            <a:noAutofit/>
          </a:bodyPr>
          <a:lstStyle/>
          <a:p>
            <a:r>
              <a:rPr lang="fr-FR" dirty="0" smtClean="0"/>
              <a:t>Enseignants S2I à former </a:t>
            </a:r>
            <a:endParaRPr lang="fr-FR" dirty="0"/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7308093"/>
              </p:ext>
            </p:extLst>
          </p:nvPr>
        </p:nvGraphicFramePr>
        <p:xfrm>
          <a:off x="3934691" y="1537085"/>
          <a:ext cx="5777345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4221">
                  <a:extLst>
                    <a:ext uri="{9D8B030D-6E8A-4147-A177-3AD203B41FA5}">
                      <a16:colId xmlns:a16="http://schemas.microsoft.com/office/drawing/2014/main" xmlns="" val="1905389747"/>
                    </a:ext>
                  </a:extLst>
                </a:gridCol>
                <a:gridCol w="2773124">
                  <a:extLst>
                    <a:ext uri="{9D8B030D-6E8A-4147-A177-3AD203B41FA5}">
                      <a16:colId xmlns:a16="http://schemas.microsoft.com/office/drawing/2014/main" xmlns="" val="26226810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EPLE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Nb Professeurs S2I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804951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mtClean="0"/>
                        <a:t>Baggio Lille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6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84889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Béhal Lens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538469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Carnot Gambetta Arras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462713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Colbert Tourcoing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074920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Courtois Hautmont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248491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Duez Cambrai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158478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Europe Dunkerque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272828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Forest Maubeuge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228651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Hainaut Valenciennes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05110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Labbé Douai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577175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Pascal Longuenesse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71304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Pasteur Hénin-Beaumont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6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666657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FR" b="1" dirty="0" smtClean="0"/>
                        <a:t>Total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b="1" dirty="0" smtClean="0"/>
                        <a:t>47</a:t>
                      </a:r>
                      <a:endParaRPr lang="fr-F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971457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7540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79962" y="554181"/>
            <a:ext cx="9708323" cy="651164"/>
          </a:xfrm>
        </p:spPr>
        <p:txBody>
          <a:bodyPr>
            <a:noAutofit/>
          </a:bodyPr>
          <a:lstStyle/>
          <a:p>
            <a:r>
              <a:rPr lang="fr-FR" dirty="0" smtClean="0"/>
              <a:t>Formation académique 2021-2022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2479963" y="2028102"/>
            <a:ext cx="9708323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Formation BIM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4 jours de stage au lycée Eiffel Armentières, 2 x 12 professeurs à former :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dirty="0" smtClean="0"/>
              <a:t> </a:t>
            </a:r>
            <a:r>
              <a:rPr lang="fr-FR" dirty="0"/>
              <a:t>2 jours ou 12 heures, formation à </a:t>
            </a:r>
            <a:r>
              <a:rPr lang="fr-FR" dirty="0" smtClean="0"/>
              <a:t>l’élaboration d‘une partie architecturale d’un bâtiment tertiaire ou industriel</a:t>
            </a:r>
            <a:endParaRPr lang="fr-FR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dirty="0" smtClean="0"/>
              <a:t>2 jours ou 12 heures, formation à l’intégration d’équipements électriques dans un projet BIM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2483678" y="4674228"/>
            <a:ext cx="9708322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Formation IOT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1 </a:t>
            </a:r>
            <a:r>
              <a:rPr lang="fr-FR" dirty="0"/>
              <a:t>jour ou 6 heures de stage </a:t>
            </a:r>
            <a:r>
              <a:rPr lang="fr-FR" dirty="0" smtClean="0"/>
              <a:t>au </a:t>
            </a:r>
            <a:r>
              <a:rPr lang="fr-FR" dirty="0"/>
              <a:t>lycée Malraux Béthune, 2 x 12 professeurs à former </a:t>
            </a:r>
            <a:r>
              <a:rPr lang="fr-FR" dirty="0" smtClean="0"/>
              <a:t>:  formation </a:t>
            </a:r>
            <a:r>
              <a:rPr lang="fr-FR" dirty="0"/>
              <a:t>à la mise en œuvre de solutions IOT liées à l'efficacité énergétique, l'efficacité opérationnelle, la sécurité et la productivité</a:t>
            </a:r>
          </a:p>
        </p:txBody>
      </p:sp>
    </p:spTree>
    <p:extLst>
      <p:ext uri="{BB962C8B-B14F-4D97-AF65-F5344CB8AC3E}">
        <p14:creationId xmlns:p14="http://schemas.microsoft.com/office/powerpoint/2010/main" xmlns="" val="128948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83676" y="554181"/>
            <a:ext cx="9708323" cy="651164"/>
          </a:xfrm>
        </p:spPr>
        <p:txBody>
          <a:bodyPr>
            <a:noAutofit/>
          </a:bodyPr>
          <a:lstStyle/>
          <a:p>
            <a:r>
              <a:rPr lang="fr-FR" dirty="0" smtClean="0"/>
              <a:t>Formation en milieu professionnel CEFPEP 2021-2022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2483677" y="2014248"/>
            <a:ext cx="970832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Principe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Une </a:t>
            </a:r>
            <a:r>
              <a:rPr lang="fr-FR" dirty="0"/>
              <a:t>offre de plus de </a:t>
            </a:r>
            <a:r>
              <a:rPr lang="fr-FR" dirty="0" smtClean="0"/>
              <a:t>3500 </a:t>
            </a:r>
            <a:r>
              <a:rPr lang="fr-FR" dirty="0"/>
              <a:t>formations et visites en entreprise ouvertes </a:t>
            </a:r>
            <a:r>
              <a:rPr lang="fr-FR" dirty="0" smtClean="0"/>
              <a:t>aux enseignants du 2</a:t>
            </a:r>
            <a:r>
              <a:rPr lang="fr-FR" baseline="30000" dirty="0" smtClean="0"/>
              <a:t>nd</a:t>
            </a:r>
            <a:r>
              <a:rPr lang="fr-FR" dirty="0" smtClean="0"/>
              <a:t> degré (Téléchargement du catalogue des formations pour les enseignants du 2</a:t>
            </a:r>
            <a:r>
              <a:rPr lang="fr-FR" baseline="30000" dirty="0" smtClean="0"/>
              <a:t>nd</a:t>
            </a:r>
            <a:r>
              <a:rPr lang="fr-FR" dirty="0" smtClean="0"/>
              <a:t> degré)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Inscription de septembre à novembre.</a:t>
            </a:r>
          </a:p>
          <a:p>
            <a:endParaRPr lang="fr-FR" dirty="0"/>
          </a:p>
          <a:p>
            <a:r>
              <a:rPr lang="fr-FR" dirty="0">
                <a:hlinkClick r:id="rId2"/>
              </a:rPr>
              <a:t>https://</a:t>
            </a:r>
            <a:r>
              <a:rPr lang="fr-FR" dirty="0" smtClean="0">
                <a:hlinkClick r:id="rId2"/>
              </a:rPr>
              <a:t>eduscol.education.fr/379/je-me-forme-en-milieu-professionnel-stages-cefpep</a:t>
            </a:r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22534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83676" y="554182"/>
            <a:ext cx="9708323" cy="651164"/>
          </a:xfrm>
        </p:spPr>
        <p:txBody>
          <a:bodyPr>
            <a:noAutofit/>
          </a:bodyPr>
          <a:lstStyle/>
          <a:p>
            <a:r>
              <a:rPr lang="fr-FR" dirty="0" smtClean="0"/>
              <a:t>Formation en milieu professionnel CEFPEP 2021-2022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2483677" y="2014248"/>
            <a:ext cx="9708323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Exemples de formation (2020-2021) :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dirty="0"/>
              <a:t>Initiation et mise en œuvre des Réseaux Locaux </a:t>
            </a:r>
            <a:r>
              <a:rPr lang="fr-FR" dirty="0" smtClean="0"/>
              <a:t>Industriels 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dirty="0"/>
              <a:t>Bornes de charge pour véhicules </a:t>
            </a:r>
            <a:r>
              <a:rPr lang="fr-FR" dirty="0" smtClean="0"/>
              <a:t>électriques ;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dirty="0" smtClean="0"/>
              <a:t>Enjeux </a:t>
            </a:r>
            <a:r>
              <a:rPr lang="fr-FR" dirty="0"/>
              <a:t>des systèmes énergétiques intelligents </a:t>
            </a:r>
            <a:r>
              <a:rPr lang="fr-FR" dirty="0" smtClean="0"/>
              <a:t>(Smartgrids);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dirty="0" smtClean="0"/>
              <a:t>Industrie </a:t>
            </a:r>
            <a:r>
              <a:rPr lang="fr-FR" dirty="0"/>
              <a:t>du futur - Maintenance prévisionnelle - stage à </a:t>
            </a:r>
            <a:r>
              <a:rPr lang="fr-FR" dirty="0" smtClean="0"/>
              <a:t>distance 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dirty="0" smtClean="0"/>
              <a:t>Etc.</a:t>
            </a:r>
          </a:p>
          <a:p>
            <a:endParaRPr lang="fr-FR" dirty="0" smtClean="0"/>
          </a:p>
          <a:p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79847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76251" y="554182"/>
            <a:ext cx="9708323" cy="651164"/>
          </a:xfrm>
        </p:spPr>
        <p:txBody>
          <a:bodyPr>
            <a:noAutofit/>
          </a:bodyPr>
          <a:lstStyle/>
          <a:p>
            <a:r>
              <a:rPr lang="fr-FR" dirty="0" smtClean="0"/>
              <a:t>Formation de proximité : FEE &amp; FEB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2476251" y="1995054"/>
            <a:ext cx="97120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b="1" dirty="0" smtClean="0"/>
              <a:t>Principe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Identification par l’inspecteur d’un besoin de formation, disciplinaire ou non portant sur un établissement, un réseau d’établissements voire un bassin.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96202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83677" y="540327"/>
            <a:ext cx="9708323" cy="651164"/>
          </a:xfrm>
        </p:spPr>
        <p:txBody>
          <a:bodyPr>
            <a:noAutofit/>
          </a:bodyPr>
          <a:lstStyle/>
          <a:p>
            <a:r>
              <a:rPr lang="fr-FR" dirty="0" smtClean="0"/>
              <a:t>Veille professionnelle</a:t>
            </a:r>
            <a:endParaRPr lang="fr-FR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21438599"/>
              </p:ext>
            </p:extLst>
          </p:nvPr>
        </p:nvGraphicFramePr>
        <p:xfrm>
          <a:off x="1787236" y="2008139"/>
          <a:ext cx="10086108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3164">
                  <a:extLst>
                    <a:ext uri="{9D8B030D-6E8A-4147-A177-3AD203B41FA5}">
                      <a16:colId xmlns:a16="http://schemas.microsoft.com/office/drawing/2014/main" xmlns="" val="3410877312"/>
                    </a:ext>
                  </a:extLst>
                </a:gridCol>
                <a:gridCol w="5070764">
                  <a:extLst>
                    <a:ext uri="{9D8B030D-6E8A-4147-A177-3AD203B41FA5}">
                      <a16:colId xmlns:a16="http://schemas.microsoft.com/office/drawing/2014/main" xmlns="" val="3354568264"/>
                    </a:ext>
                  </a:extLst>
                </a:gridCol>
                <a:gridCol w="3602180">
                  <a:extLst>
                    <a:ext uri="{9D8B030D-6E8A-4147-A177-3AD203B41FA5}">
                      <a16:colId xmlns:a16="http://schemas.microsoft.com/office/drawing/2014/main" xmlns="" val="6033456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Site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Accès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Commentaire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15938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Canal-U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hlinkClick r:id="rId2"/>
                        </a:rPr>
                        <a:t>https://www.canal-u.tv/themes/sciences_de_l_ingenieur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La vidéothèque numérique de l'enseignement supérieur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87886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Saga Web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hlinkClick r:id="rId3"/>
                        </a:rPr>
                        <a:t>https://sagaweb.afnor.org/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Accès en ligne aux normes et réglementations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172811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TPLine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hlinkClick r:id="rId4"/>
                        </a:rPr>
                        <a:t>https://www.tpline.eu/indexx.php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Des TP sur des systèmes industriels et cours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709429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Eduscol STI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hlinkClick r:id="rId5"/>
                        </a:rPr>
                        <a:t>https://eduscol.education.fr/sti/taxonomy/term/63738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Accès au BTS ET (à partir de 2022)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218987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Sitelec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hlinkClick r:id="rId6"/>
                        </a:rPr>
                        <a:t>https://sitelec.org/index.php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Des cours et TP d’électrotechnique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314417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2198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1172</TotalTime>
  <Words>350</Words>
  <Application>Microsoft Office PowerPoint</Application>
  <PresentationFormat>Personnalisé</PresentationFormat>
  <Paragraphs>80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Brin</vt:lpstr>
      <vt:lpstr>BTS ÉLECTROTECHNIQUE</vt:lpstr>
      <vt:lpstr>Enseignants S2I à former </vt:lpstr>
      <vt:lpstr>Formation académique 2021-2022</vt:lpstr>
      <vt:lpstr>Formation en milieu professionnel CEFPEP 2021-2022</vt:lpstr>
      <vt:lpstr>Formation en milieu professionnel CEFPEP 2021-2022</vt:lpstr>
      <vt:lpstr>Formation de proximité : FEE &amp; FEB</vt:lpstr>
      <vt:lpstr>Veille professionnelle</vt:lpstr>
    </vt:vector>
  </TitlesOfParts>
  <Company>Académie de Lille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BTS ÉLECTROTECHNIQUE</dc:title>
  <dc:creator/>
  <cp:lastModifiedBy>Patrick</cp:lastModifiedBy>
  <cp:revision>153</cp:revision>
  <dcterms:created xsi:type="dcterms:W3CDTF">2020-10-20T02:30:57Z</dcterms:created>
  <dcterms:modified xsi:type="dcterms:W3CDTF">2021-06-17T06:35:59Z</dcterms:modified>
</cp:coreProperties>
</file>